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774" y="-96"/>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1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hotos.google.com/share/AF1QipOEPyKIEz_0_-9mBKwAxdfWqPwxOu8VFUtYZ2rzkApHRDhDO_DetMLCYnhB9WyICQ?key=SllZYnNodUdZSXBJTnpodUZ2dWMybWMyaG50ejJ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Shape 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Shape 13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We want to highlight 2 studies from our literature that have significant associations with our research.  The first study by Betancourt et al looked at walking, cycling, riding a bus, car, taxi, or motorcycle along three routes in Bogota, Columbia.  They found that buses had the highest exposure to BC and PM, while walkers had the highest dose (due to longer exposure times and increased breathing rates).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Shape 1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This study from June in The New England Journal of Medicine looked at about 61 million Medicare beneficiaries from 2000 to 2012.  </a:t>
            </a:r>
            <a:r>
              <a:rPr lang="en" sz="1100" b="0" i="0" u="none" strike="noStrike" cap="none">
                <a:solidFill>
                  <a:srgbClr val="333333"/>
                </a:solidFill>
                <a:highlight>
                  <a:srgbClr val="FFFFFF"/>
                </a:highlight>
                <a:latin typeface="Arial"/>
                <a:ea typeface="Arial"/>
                <a:cs typeface="Arial"/>
                <a:sym typeface="Arial"/>
              </a:rPr>
              <a:t> There was significant evidence of adverse effects related to exposure to PM2.5 and ozone at concentrations below current national standards. This effect was most pronounced among self-identified racial minorities and people with low income.  In fact, black, asian, and hispanic men had higher risk of death (up to 3 times) from PM</a:t>
            </a:r>
            <a:r>
              <a:rPr lang="en" sz="1100" b="0" i="0" u="none" strike="noStrike" cap="none" baseline="-25000">
                <a:solidFill>
                  <a:srgbClr val="333333"/>
                </a:solidFill>
                <a:highlight>
                  <a:srgbClr val="FFFFFF"/>
                </a:highlight>
                <a:latin typeface="Arial"/>
                <a:ea typeface="Arial"/>
                <a:cs typeface="Arial"/>
                <a:sym typeface="Arial"/>
              </a:rPr>
              <a:t>2.5</a:t>
            </a:r>
            <a:r>
              <a:rPr lang="en" sz="1100" b="0" i="0" u="none" strike="noStrike" cap="none">
                <a:solidFill>
                  <a:srgbClr val="333333"/>
                </a:solidFill>
                <a:highlight>
                  <a:srgbClr val="FFFFFF"/>
                </a:highlight>
                <a:latin typeface="Arial"/>
                <a:ea typeface="Arial"/>
                <a:cs typeface="Arial"/>
                <a:sym typeface="Arial"/>
              </a:rPr>
              <a:t> and Ozone. </a:t>
            </a:r>
            <a:r>
              <a:rPr lang="en" sz="1100" b="0" i="0" u="none" strike="noStrike" cap="none">
                <a:solidFill>
                  <a:schemeClr val="dk1"/>
                </a:solidFill>
                <a:latin typeface="Arial"/>
                <a:ea typeface="Arial"/>
                <a:cs typeface="Arial"/>
                <a:sym typeface="Arial"/>
              </a:rPr>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Shape 1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hlink"/>
              </a:buClr>
              <a:buSzPts val="1100"/>
              <a:buFont typeface="Arial"/>
              <a:buNone/>
            </a:pPr>
            <a:r>
              <a:rPr lang="en" sz="1100" b="0" i="0" u="sng" strike="noStrike" cap="none">
                <a:solidFill>
                  <a:schemeClr val="hlink"/>
                </a:solidFill>
                <a:latin typeface="Arial"/>
                <a:ea typeface="Arial"/>
                <a:cs typeface="Arial"/>
                <a:sym typeface="Arial"/>
                <a:hlinkClick r:id="rId3"/>
              </a:rPr>
              <a:t>https://photos.google.com/share/AF1QipOEPyKIEz_0_-9mBKwAxdfWqPwxOu8VFUtYZ2rzkApHRDhDO_DetMLCYnhB9WyICQ?key=SllZYnNodUdZSXBJTnpodUZ2dWMybWMyaG50ejJ3</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Shape 17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Shape 18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Shape 2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Shape 21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Shape 22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Shape 23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Shape 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Shape 23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Shape 2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Shape 2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Kat--2015 Subaru Forester windows up and AC on; backroads</a:t>
            </a:r>
            <a:endParaRPr/>
          </a:p>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Dexter-- 2004 Taurus windows down no AC; highway (I-75)</a:t>
            </a:r>
            <a:endParaRPr/>
          </a:p>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Molly--2004 Mini Cooper windows up and AC on; highway (I-75)</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Shape 2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Shape 2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Shape 2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Shape 3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Shape 3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CW#1M</a:t>
            </a:r>
            <a:endParaRPr/>
          </a:p>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Right next to vehicles on the road--trucks</a:t>
            </a:r>
            <a:endParaRPr/>
          </a:p>
          <a:p>
            <a:pPr marL="0" marR="0" lvl="0" indent="0" algn="l" rtl="0">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30 seconds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Shape 3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Shape 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Shape 3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Shape 36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Shape 37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Shape 3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8" name="Shape 3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7" name="Shape 39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71600" marR="0" lvl="2" indent="-228600" algn="l" rtl="0">
              <a:lnSpc>
                <a:spcPct val="115000"/>
              </a:lnSpc>
              <a:spcBef>
                <a:spcPts val="0"/>
              </a:spcBef>
              <a:spcAft>
                <a:spcPts val="0"/>
              </a:spcAft>
              <a:buNone/>
            </a:pPr>
            <a:r>
              <a:rPr lang="en" sz="1400" b="0" i="0" u="none" strike="noStrike" cap="none">
                <a:solidFill>
                  <a:schemeClr val="dk1"/>
                </a:solidFill>
                <a:latin typeface="Arial"/>
                <a:ea typeface="Arial"/>
                <a:cs typeface="Arial"/>
                <a:sym typeface="Arial"/>
              </a:rPr>
              <a:t>Camp Washington 495-506 feet </a:t>
            </a:r>
            <a:endParaRPr/>
          </a:p>
          <a:p>
            <a:pPr marL="1371600" marR="0" lvl="2" indent="-228600" algn="l" rtl="0">
              <a:lnSpc>
                <a:spcPct val="115000"/>
              </a:lnSpc>
              <a:spcBef>
                <a:spcPts val="1600"/>
              </a:spcBef>
              <a:spcAft>
                <a:spcPts val="0"/>
              </a:spcAft>
              <a:buNone/>
            </a:pPr>
            <a:r>
              <a:rPr lang="en" sz="1400" b="0" i="0" u="none" strike="noStrike" cap="none">
                <a:solidFill>
                  <a:schemeClr val="dk1"/>
                </a:solidFill>
                <a:latin typeface="Arial"/>
                <a:ea typeface="Arial"/>
                <a:cs typeface="Arial"/>
                <a:sym typeface="Arial"/>
              </a:rPr>
              <a:t>UC sits at about 804-828 feet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Shape 4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Shape 4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Arial"/>
                <a:ea typeface="Arial"/>
                <a:cs typeface="Arial"/>
                <a:sym typeface="Arial"/>
              </a:rPr>
              <a:t>Unit Topic: Air Pollution and Air Quality</a:t>
            </a:r>
            <a:endParaRPr/>
          </a:p>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Arial"/>
                <a:ea typeface="Arial"/>
                <a:cs typeface="Arial"/>
                <a:sym typeface="Arial"/>
              </a:rPr>
              <a:t>Essential Question: </a:t>
            </a:r>
            <a:r>
              <a:rPr lang="en" sz="1000" b="0" i="0" u="none" strike="noStrike" cap="none">
                <a:solidFill>
                  <a:schemeClr val="dk1"/>
                </a:solidFill>
                <a:highlight>
                  <a:srgbClr val="FFFF00"/>
                </a:highlight>
                <a:latin typeface="Arial"/>
                <a:ea typeface="Arial"/>
                <a:cs typeface="Arial"/>
                <a:sym typeface="Arial"/>
              </a:rPr>
              <a:t>How can you control emissions of air pollutants from the source?</a:t>
            </a:r>
            <a:endParaRPr/>
          </a:p>
          <a:p>
            <a:pPr marL="0" marR="0" lvl="0" indent="0" algn="l" rtl="0">
              <a:lnSpc>
                <a:spcPct val="115000"/>
              </a:lnSpc>
              <a:spcBef>
                <a:spcPts val="0"/>
              </a:spcBef>
              <a:spcAft>
                <a:spcPts val="0"/>
              </a:spcAft>
              <a:buClr>
                <a:schemeClr val="dk1"/>
              </a:buClr>
              <a:buSzPts val="1100"/>
              <a:buFont typeface="Arial"/>
              <a:buNone/>
            </a:pPr>
            <a:endParaRPr sz="10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Shape 42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000" b="0" i="0" u="none" strike="noStrike" cap="none">
                <a:solidFill>
                  <a:schemeClr val="dk1"/>
                </a:solidFill>
                <a:latin typeface="Arial"/>
                <a:ea typeface="Arial"/>
                <a:cs typeface="Arial"/>
                <a:sym typeface="Arial"/>
              </a:rPr>
              <a:t>Challenge: Design an air filtration device that can filter indoor air pollutants (specifically particulate matter).</a:t>
            </a:r>
            <a:endParaRPr/>
          </a:p>
          <a:p>
            <a:pPr marL="0" marR="0" lvl="0" indent="0" algn="l" rtl="0">
              <a:lnSpc>
                <a:spcPct val="115000"/>
              </a:lnSpc>
              <a:spcBef>
                <a:spcPts val="300"/>
              </a:spcBef>
              <a:spcAft>
                <a:spcPts val="0"/>
              </a:spcAft>
              <a:buClr>
                <a:schemeClr val="dk1"/>
              </a:buClr>
              <a:buSzPts val="1100"/>
              <a:buFont typeface="Arial"/>
              <a:buNone/>
            </a:pPr>
            <a:endParaRPr sz="1000" b="0" i="0" u="none" strike="noStrike" cap="none">
              <a:solidFill>
                <a:schemeClr val="dk1"/>
              </a:solidFill>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3" name="Shape 43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Shape 7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How many of you like to know that the air you are breathing is clean/safe to breathe?</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Clean Air Act sets National Ambient Air Quality Standards for 6 criteria air pollutants that are defined by the EPA because of their health impacts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Our research focuses specifically on PM2.5 and an important constituent of PM2.5, BC</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Shape 4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Shape 4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59" name="Shape 459"/>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Shape 8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PM10 filtered out through respiratory passageways (cilia, mucous membranes, hair)--10 microns across--irritates human airways (asthma, dry itchy eyes and throat)</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PM2.5 small enough to pass through the filtering aspects of respiratory system and can infiltrate deep into the lungs and infiltrate bloodstream (alveoli--where oxygen/carbon dioxide loading and unloading happens)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The PM2.5 stays in your lungs and builds up over time</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Associated with both cardiovascular and respiratory health outcomes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Shape 9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How are these air pollutants created?</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Anthropogenic (human caused)</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Biogenic (natural causes)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All of these are major sources and go through transformations in the atmosphere--quantifying the impacts of all of these sources is a major topic in current air quality research</a:t>
            </a:r>
            <a:endParaRPr/>
          </a:p>
          <a:p>
            <a:pPr marL="0" marR="0" lvl="0" indent="0" algn="l" rtl="0">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Shape 1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Specific components of PM2.5 in Cincinnati, Ohio</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Sulfate and nitrate: mobile sources, power plants (fuel combustion)</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Ammonium: agriculture</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OC/BC: power plants, industry, mobile sources, biomass burning, meat cooking</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Metals: mobile sources, industry, dust (crustal metals)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BC may seem small percentage but important because it has a positive global warming factor (meaning it contributes to it) and health impacts because of surface area to mass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BC much smaller than 2.5 (&lt;.1)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Synergistic health effects: greater risk when two factors combine (such as exposure to air </a:t>
            </a:r>
            <a:r>
              <a:rPr lang="en" sz="1100" b="0" i="0" u="sng" strike="noStrike" cap="none">
                <a:solidFill>
                  <a:schemeClr val="dk1"/>
                </a:solidFill>
                <a:latin typeface="Arial"/>
                <a:ea typeface="Arial"/>
                <a:cs typeface="Arial"/>
                <a:sym typeface="Arial"/>
              </a:rPr>
              <a:t>and </a:t>
            </a:r>
            <a:r>
              <a:rPr lang="en" sz="1100" b="0" i="0" u="none" strike="noStrike" cap="none">
                <a:solidFill>
                  <a:schemeClr val="dk1"/>
                </a:solidFill>
                <a:latin typeface="Arial"/>
                <a:ea typeface="Arial"/>
                <a:cs typeface="Arial"/>
                <a:sym typeface="Arial"/>
              </a:rPr>
              <a:t>noise pollution)</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Any annoying or distressing sound that interferes with sleep, daily activities or negatively affects one’s quality of life </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Those affected by high air pollutants and high levels of noise(proximity to major roadways; traffic patterns)--greater risk for cardiovascular problems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Shape 1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All of this is interesting, but how does it relate to our research?</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The life expectancy in years by Cincinnati neighborhood varies greatly... </a:t>
            </a:r>
            <a:endParaRPr/>
          </a:p>
          <a:p>
            <a:pPr marL="914400" marR="0" lvl="1" indent="-228600" algn="l" rtl="0">
              <a:spcBef>
                <a:spcPts val="0"/>
              </a:spcBef>
              <a:spcAft>
                <a:spcPts val="0"/>
              </a:spcAft>
              <a:buNone/>
            </a:pPr>
            <a:r>
              <a:rPr lang="en" sz="1100" b="0" i="0" u="none" strike="noStrike" cap="none">
                <a:solidFill>
                  <a:schemeClr val="dk1"/>
                </a:solidFill>
                <a:latin typeface="Arial"/>
                <a:ea typeface="Arial"/>
                <a:cs typeface="Arial"/>
                <a:sym typeface="Arial"/>
              </a:rPr>
              <a:t>Camp Washington approximately 68 years</a:t>
            </a:r>
            <a:endParaRPr/>
          </a:p>
          <a:p>
            <a:pPr marL="914400" marR="0" lvl="1" indent="-228600" algn="l" rtl="0">
              <a:spcBef>
                <a:spcPts val="0"/>
              </a:spcBef>
              <a:spcAft>
                <a:spcPts val="0"/>
              </a:spcAft>
              <a:buNone/>
            </a:pPr>
            <a:r>
              <a:rPr lang="en" sz="1100" b="0" i="0" u="none" strike="noStrike" cap="none">
                <a:solidFill>
                  <a:schemeClr val="dk1"/>
                </a:solidFill>
                <a:latin typeface="Arial"/>
                <a:ea typeface="Arial"/>
                <a:cs typeface="Arial"/>
                <a:sym typeface="Arial"/>
              </a:rPr>
              <a:t>Clifton approximately 80 years</a:t>
            </a:r>
            <a:endParaRPr/>
          </a:p>
          <a:p>
            <a:pPr marL="457200" marR="0" lvl="0" indent="-228600" algn="l" rtl="0">
              <a:spcBef>
                <a:spcPts val="0"/>
              </a:spcBef>
              <a:spcAft>
                <a:spcPts val="0"/>
              </a:spcAft>
              <a:buNone/>
            </a:pPr>
            <a:r>
              <a:rPr lang="en" sz="1100" b="0" i="0" u="none" strike="noStrike" cap="none">
                <a:solidFill>
                  <a:schemeClr val="dk1"/>
                </a:solidFill>
                <a:latin typeface="Arial"/>
                <a:ea typeface="Arial"/>
                <a:cs typeface="Arial"/>
                <a:sym typeface="Arial"/>
              </a:rPr>
              <a:t>To better understand air pollution’s role in a neighborhood such as Camp Washington, our study focuses on the collecting of air and noise pollution data at the Near Roadway site (NR site) and comparing that with data from the Taft site (located in Clifton), and in various microenvironments near each site.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5200"/>
              <a:buFont typeface="Arial"/>
              <a:buNone/>
              <a:defRPr sz="5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5200"/>
              <a:buFont typeface="Arial"/>
              <a:buNone/>
              <a:defRPr sz="5200">
                <a:solidFill>
                  <a:schemeClr val="dk1"/>
                </a:solidFill>
              </a:defRPr>
            </a:lvl2pPr>
            <a:lvl3pPr lvl="2" algn="ctr">
              <a:spcBef>
                <a:spcPts val="0"/>
              </a:spcBef>
              <a:spcAft>
                <a:spcPts val="0"/>
              </a:spcAft>
              <a:buClr>
                <a:schemeClr val="dk1"/>
              </a:buClr>
              <a:buSzPts val="5200"/>
              <a:buFont typeface="Arial"/>
              <a:buNone/>
              <a:defRPr sz="5200">
                <a:solidFill>
                  <a:schemeClr val="dk1"/>
                </a:solidFill>
              </a:defRPr>
            </a:lvl3pPr>
            <a:lvl4pPr lvl="3" algn="ctr">
              <a:spcBef>
                <a:spcPts val="0"/>
              </a:spcBef>
              <a:spcAft>
                <a:spcPts val="0"/>
              </a:spcAft>
              <a:buClr>
                <a:schemeClr val="dk1"/>
              </a:buClr>
              <a:buSzPts val="5200"/>
              <a:buFont typeface="Arial"/>
              <a:buNone/>
              <a:defRPr sz="5200">
                <a:solidFill>
                  <a:schemeClr val="dk1"/>
                </a:solidFill>
              </a:defRPr>
            </a:lvl4pPr>
            <a:lvl5pPr lvl="4" algn="ctr">
              <a:spcBef>
                <a:spcPts val="0"/>
              </a:spcBef>
              <a:spcAft>
                <a:spcPts val="0"/>
              </a:spcAft>
              <a:buClr>
                <a:schemeClr val="dk1"/>
              </a:buClr>
              <a:buSzPts val="5200"/>
              <a:buFont typeface="Arial"/>
              <a:buNone/>
              <a:defRPr sz="5200">
                <a:solidFill>
                  <a:schemeClr val="dk1"/>
                </a:solidFill>
              </a:defRPr>
            </a:lvl5pPr>
            <a:lvl6pPr lvl="5" algn="ctr">
              <a:spcBef>
                <a:spcPts val="0"/>
              </a:spcBef>
              <a:spcAft>
                <a:spcPts val="0"/>
              </a:spcAft>
              <a:buClr>
                <a:schemeClr val="dk1"/>
              </a:buClr>
              <a:buSzPts val="5200"/>
              <a:buFont typeface="Arial"/>
              <a:buNone/>
              <a:defRPr sz="5200">
                <a:solidFill>
                  <a:schemeClr val="dk1"/>
                </a:solidFill>
              </a:defRPr>
            </a:lvl6pPr>
            <a:lvl7pPr lvl="6" algn="ctr">
              <a:spcBef>
                <a:spcPts val="0"/>
              </a:spcBef>
              <a:spcAft>
                <a:spcPts val="0"/>
              </a:spcAft>
              <a:buClr>
                <a:schemeClr val="dk1"/>
              </a:buClr>
              <a:buSzPts val="5200"/>
              <a:buFont typeface="Arial"/>
              <a:buNone/>
              <a:defRPr sz="5200">
                <a:solidFill>
                  <a:schemeClr val="dk1"/>
                </a:solidFill>
              </a:defRPr>
            </a:lvl7pPr>
            <a:lvl8pPr lvl="7" algn="ctr">
              <a:spcBef>
                <a:spcPts val="0"/>
              </a:spcBef>
              <a:spcAft>
                <a:spcPts val="0"/>
              </a:spcAft>
              <a:buClr>
                <a:schemeClr val="dk1"/>
              </a:buClr>
              <a:buSzPts val="5200"/>
              <a:buFont typeface="Arial"/>
              <a:buNone/>
              <a:defRPr sz="5200">
                <a:solidFill>
                  <a:schemeClr val="dk1"/>
                </a:solidFill>
              </a:defRPr>
            </a:lvl8pPr>
            <a:lvl9pPr lvl="8" algn="ctr">
              <a:spcBef>
                <a:spcPts val="0"/>
              </a:spcBef>
              <a:spcAft>
                <a:spcPts val="0"/>
              </a:spcAft>
              <a:buClr>
                <a:schemeClr val="dk1"/>
              </a:buClr>
              <a:buSzPts val="5200"/>
              <a:buFont typeface="Arial"/>
              <a:buNone/>
              <a:defRPr sz="5200">
                <a:solidFill>
                  <a:schemeClr val="dk1"/>
                </a:solidFill>
              </a:defRPr>
            </a:lvl9pPr>
          </a:lstStyle>
          <a:p>
            <a:endParaRPr/>
          </a:p>
        </p:txBody>
      </p:sp>
      <p:sp>
        <p:nvSpPr>
          <p:cNvPr id="11" name="Shape 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9pPr>
          </a:lstStyle>
          <a:p>
            <a:endParaRPr/>
          </a:p>
        </p:txBody>
      </p:sp>
      <p:sp>
        <p:nvSpPr>
          <p:cNvPr id="12" name="Shape 1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12000"/>
              <a:buFont typeface="Arial"/>
              <a:buNone/>
              <a:defRPr sz="12000">
                <a:solidFill>
                  <a:schemeClr val="dk1"/>
                </a:solidFill>
              </a:defRPr>
            </a:lvl2pPr>
            <a:lvl3pPr lvl="2" algn="ctr">
              <a:spcBef>
                <a:spcPts val="0"/>
              </a:spcBef>
              <a:spcAft>
                <a:spcPts val="0"/>
              </a:spcAft>
              <a:buClr>
                <a:schemeClr val="dk1"/>
              </a:buClr>
              <a:buSzPts val="12000"/>
              <a:buFont typeface="Arial"/>
              <a:buNone/>
              <a:defRPr sz="12000">
                <a:solidFill>
                  <a:schemeClr val="dk1"/>
                </a:solidFill>
              </a:defRPr>
            </a:lvl3pPr>
            <a:lvl4pPr lvl="3" algn="ctr">
              <a:spcBef>
                <a:spcPts val="0"/>
              </a:spcBef>
              <a:spcAft>
                <a:spcPts val="0"/>
              </a:spcAft>
              <a:buClr>
                <a:schemeClr val="dk1"/>
              </a:buClr>
              <a:buSzPts val="12000"/>
              <a:buFont typeface="Arial"/>
              <a:buNone/>
              <a:defRPr sz="12000">
                <a:solidFill>
                  <a:schemeClr val="dk1"/>
                </a:solidFill>
              </a:defRPr>
            </a:lvl4pPr>
            <a:lvl5pPr lvl="4" algn="ctr">
              <a:spcBef>
                <a:spcPts val="0"/>
              </a:spcBef>
              <a:spcAft>
                <a:spcPts val="0"/>
              </a:spcAft>
              <a:buClr>
                <a:schemeClr val="dk1"/>
              </a:buClr>
              <a:buSzPts val="12000"/>
              <a:buFont typeface="Arial"/>
              <a:buNone/>
              <a:defRPr sz="12000">
                <a:solidFill>
                  <a:schemeClr val="dk1"/>
                </a:solidFill>
              </a:defRPr>
            </a:lvl5pPr>
            <a:lvl6pPr lvl="5" algn="ctr">
              <a:spcBef>
                <a:spcPts val="0"/>
              </a:spcBef>
              <a:spcAft>
                <a:spcPts val="0"/>
              </a:spcAft>
              <a:buClr>
                <a:schemeClr val="dk1"/>
              </a:buClr>
              <a:buSzPts val="12000"/>
              <a:buFont typeface="Arial"/>
              <a:buNone/>
              <a:defRPr sz="12000">
                <a:solidFill>
                  <a:schemeClr val="dk1"/>
                </a:solidFill>
              </a:defRPr>
            </a:lvl6pPr>
            <a:lvl7pPr lvl="6" algn="ctr">
              <a:spcBef>
                <a:spcPts val="0"/>
              </a:spcBef>
              <a:spcAft>
                <a:spcPts val="0"/>
              </a:spcAft>
              <a:buClr>
                <a:schemeClr val="dk1"/>
              </a:buClr>
              <a:buSzPts val="12000"/>
              <a:buFont typeface="Arial"/>
              <a:buNone/>
              <a:defRPr sz="12000">
                <a:solidFill>
                  <a:schemeClr val="dk1"/>
                </a:solidFill>
              </a:defRPr>
            </a:lvl7pPr>
            <a:lvl8pPr lvl="7" algn="ctr">
              <a:spcBef>
                <a:spcPts val="0"/>
              </a:spcBef>
              <a:spcAft>
                <a:spcPts val="0"/>
              </a:spcAft>
              <a:buClr>
                <a:schemeClr val="dk1"/>
              </a:buClr>
              <a:buSzPts val="12000"/>
              <a:buFont typeface="Arial"/>
              <a:buNone/>
              <a:defRPr sz="12000">
                <a:solidFill>
                  <a:schemeClr val="dk1"/>
                </a:solidFill>
              </a:defRPr>
            </a:lvl8pPr>
            <a:lvl9pPr lvl="8" algn="ctr">
              <a:spcBef>
                <a:spcPts val="0"/>
              </a:spcBef>
              <a:spcAft>
                <a:spcPts val="0"/>
              </a:spcAft>
              <a:buClr>
                <a:schemeClr val="dk1"/>
              </a:buClr>
              <a:buSzPts val="12000"/>
              <a:buFont typeface="Arial"/>
              <a:buNone/>
              <a:defRPr sz="12000">
                <a:solidFill>
                  <a:schemeClr val="dk1"/>
                </a:solidFill>
              </a:defRPr>
            </a:lvl9pPr>
          </a:lstStyle>
          <a:p>
            <a:endParaRPr/>
          </a:p>
        </p:txBody>
      </p:sp>
      <p:sp>
        <p:nvSpPr>
          <p:cNvPr id="46" name="Shape 4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lstStyle>
            <a:lvl1pPr marL="457200" marR="0" lvl="0" indent="-228600" algn="ctr"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ctr"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ctr"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7" name="Shape 4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3600"/>
              <a:buFont typeface="Arial"/>
              <a:buNone/>
              <a:defRPr sz="3600">
                <a:solidFill>
                  <a:schemeClr val="dk1"/>
                </a:solidFill>
              </a:defRPr>
            </a:lvl2pPr>
            <a:lvl3pPr lvl="2" algn="ctr">
              <a:spcBef>
                <a:spcPts val="0"/>
              </a:spcBef>
              <a:spcAft>
                <a:spcPts val="0"/>
              </a:spcAft>
              <a:buClr>
                <a:schemeClr val="dk1"/>
              </a:buClr>
              <a:buSzPts val="3600"/>
              <a:buFont typeface="Arial"/>
              <a:buNone/>
              <a:defRPr sz="3600">
                <a:solidFill>
                  <a:schemeClr val="dk1"/>
                </a:solidFill>
              </a:defRPr>
            </a:lvl3pPr>
            <a:lvl4pPr lvl="3" algn="ctr">
              <a:spcBef>
                <a:spcPts val="0"/>
              </a:spcBef>
              <a:spcAft>
                <a:spcPts val="0"/>
              </a:spcAft>
              <a:buClr>
                <a:schemeClr val="dk1"/>
              </a:buClr>
              <a:buSzPts val="3600"/>
              <a:buFont typeface="Arial"/>
              <a:buNone/>
              <a:defRPr sz="3600">
                <a:solidFill>
                  <a:schemeClr val="dk1"/>
                </a:solidFill>
              </a:defRPr>
            </a:lvl4pPr>
            <a:lvl5pPr lvl="4" algn="ctr">
              <a:spcBef>
                <a:spcPts val="0"/>
              </a:spcBef>
              <a:spcAft>
                <a:spcPts val="0"/>
              </a:spcAft>
              <a:buClr>
                <a:schemeClr val="dk1"/>
              </a:buClr>
              <a:buSzPts val="3600"/>
              <a:buFont typeface="Arial"/>
              <a:buNone/>
              <a:defRPr sz="3600">
                <a:solidFill>
                  <a:schemeClr val="dk1"/>
                </a:solidFill>
              </a:defRPr>
            </a:lvl5pPr>
            <a:lvl6pPr lvl="5" algn="ctr">
              <a:spcBef>
                <a:spcPts val="0"/>
              </a:spcBef>
              <a:spcAft>
                <a:spcPts val="0"/>
              </a:spcAft>
              <a:buClr>
                <a:schemeClr val="dk1"/>
              </a:buClr>
              <a:buSzPts val="3600"/>
              <a:buFont typeface="Arial"/>
              <a:buNone/>
              <a:defRPr sz="3600">
                <a:solidFill>
                  <a:schemeClr val="dk1"/>
                </a:solidFill>
              </a:defRPr>
            </a:lvl6pPr>
            <a:lvl7pPr lvl="6" algn="ctr">
              <a:spcBef>
                <a:spcPts val="0"/>
              </a:spcBef>
              <a:spcAft>
                <a:spcPts val="0"/>
              </a:spcAft>
              <a:buClr>
                <a:schemeClr val="dk1"/>
              </a:buClr>
              <a:buSzPts val="3600"/>
              <a:buFont typeface="Arial"/>
              <a:buNone/>
              <a:defRPr sz="3600">
                <a:solidFill>
                  <a:schemeClr val="dk1"/>
                </a:solidFill>
              </a:defRPr>
            </a:lvl7pPr>
            <a:lvl8pPr lvl="7" algn="ctr">
              <a:spcBef>
                <a:spcPts val="0"/>
              </a:spcBef>
              <a:spcAft>
                <a:spcPts val="0"/>
              </a:spcAft>
              <a:buClr>
                <a:schemeClr val="dk1"/>
              </a:buClr>
              <a:buSzPts val="3600"/>
              <a:buFont typeface="Arial"/>
              <a:buNone/>
              <a:defRPr sz="3600">
                <a:solidFill>
                  <a:schemeClr val="dk1"/>
                </a:solidFill>
              </a:defRPr>
            </a:lvl8pPr>
            <a:lvl9pPr lvl="8" algn="ctr">
              <a:spcBef>
                <a:spcPts val="0"/>
              </a:spcBef>
              <a:spcAft>
                <a:spcPts val="0"/>
              </a:spcAft>
              <a:buClr>
                <a:schemeClr val="dk1"/>
              </a:buClr>
              <a:buSzPts val="3600"/>
              <a:buFont typeface="Arial"/>
              <a:buNone/>
              <a:defRPr sz="3600">
                <a:solidFill>
                  <a:schemeClr val="dk1"/>
                </a:solidFill>
              </a:defRPr>
            </a:lvl9pPr>
          </a:lstStyle>
          <a:p>
            <a:endParaRPr/>
          </a:p>
        </p:txBody>
      </p:sp>
      <p:sp>
        <p:nvSpPr>
          <p:cNvPr id="19" name="Shape 1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2" name="Shape 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3" name="Shape 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24" name="Shape 2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27" name="Shape 2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400"/>
              <a:buFont typeface="Arial"/>
              <a:buNone/>
              <a:defRPr sz="2400">
                <a:solidFill>
                  <a:schemeClr val="dk1"/>
                </a:solidFill>
              </a:defRPr>
            </a:lvl2pPr>
            <a:lvl3pPr lvl="2">
              <a:spcBef>
                <a:spcPts val="0"/>
              </a:spcBef>
              <a:spcAft>
                <a:spcPts val="0"/>
              </a:spcAft>
              <a:buClr>
                <a:schemeClr val="dk1"/>
              </a:buClr>
              <a:buSzPts val="2400"/>
              <a:buFont typeface="Arial"/>
              <a:buNone/>
              <a:defRPr sz="2400">
                <a:solidFill>
                  <a:schemeClr val="dk1"/>
                </a:solidFill>
              </a:defRPr>
            </a:lvl3pPr>
            <a:lvl4pPr lvl="3">
              <a:spcBef>
                <a:spcPts val="0"/>
              </a:spcBef>
              <a:spcAft>
                <a:spcPts val="0"/>
              </a:spcAft>
              <a:buClr>
                <a:schemeClr val="dk1"/>
              </a:buClr>
              <a:buSzPts val="2400"/>
              <a:buFont typeface="Arial"/>
              <a:buNone/>
              <a:defRPr sz="2400">
                <a:solidFill>
                  <a:schemeClr val="dk1"/>
                </a:solidFill>
              </a:defRPr>
            </a:lvl4pPr>
            <a:lvl5pPr lvl="4">
              <a:spcBef>
                <a:spcPts val="0"/>
              </a:spcBef>
              <a:spcAft>
                <a:spcPts val="0"/>
              </a:spcAft>
              <a:buClr>
                <a:schemeClr val="dk1"/>
              </a:buClr>
              <a:buSzPts val="2400"/>
              <a:buFont typeface="Arial"/>
              <a:buNone/>
              <a:defRPr sz="2400">
                <a:solidFill>
                  <a:schemeClr val="dk1"/>
                </a:solidFill>
              </a:defRPr>
            </a:lvl5pPr>
            <a:lvl6pPr lvl="5">
              <a:spcBef>
                <a:spcPts val="0"/>
              </a:spcBef>
              <a:spcAft>
                <a:spcPts val="0"/>
              </a:spcAft>
              <a:buClr>
                <a:schemeClr val="dk1"/>
              </a:buClr>
              <a:buSzPts val="2400"/>
              <a:buFont typeface="Arial"/>
              <a:buNone/>
              <a:defRPr sz="2400">
                <a:solidFill>
                  <a:schemeClr val="dk1"/>
                </a:solidFill>
              </a:defRPr>
            </a:lvl6pPr>
            <a:lvl7pPr lvl="6">
              <a:spcBef>
                <a:spcPts val="0"/>
              </a:spcBef>
              <a:spcAft>
                <a:spcPts val="0"/>
              </a:spcAft>
              <a:buClr>
                <a:schemeClr val="dk1"/>
              </a:buClr>
              <a:buSzPts val="2400"/>
              <a:buFont typeface="Arial"/>
              <a:buNone/>
              <a:defRPr sz="2400">
                <a:solidFill>
                  <a:schemeClr val="dk1"/>
                </a:solidFill>
              </a:defRPr>
            </a:lvl7pPr>
            <a:lvl8pPr lvl="7">
              <a:spcBef>
                <a:spcPts val="0"/>
              </a:spcBef>
              <a:spcAft>
                <a:spcPts val="0"/>
              </a:spcAft>
              <a:buClr>
                <a:schemeClr val="dk1"/>
              </a:buClr>
              <a:buSzPts val="2400"/>
              <a:buFont typeface="Arial"/>
              <a:buNone/>
              <a:defRPr sz="2400">
                <a:solidFill>
                  <a:schemeClr val="dk1"/>
                </a:solidFill>
              </a:defRPr>
            </a:lvl8pPr>
            <a:lvl9pPr lvl="8">
              <a:spcBef>
                <a:spcPts val="0"/>
              </a:spcBef>
              <a:spcAft>
                <a:spcPts val="0"/>
              </a:spcAft>
              <a:buClr>
                <a:schemeClr val="dk1"/>
              </a:buClr>
              <a:buSzPts val="2400"/>
              <a:buFont typeface="Arial"/>
              <a:buNone/>
              <a:defRPr sz="2400">
                <a:solidFill>
                  <a:schemeClr val="dk1"/>
                </a:solidFill>
              </a:defRPr>
            </a:lvl9pPr>
          </a:lstStyle>
          <a:p>
            <a:endParaRPr/>
          </a:p>
        </p:txBody>
      </p:sp>
      <p:sp>
        <p:nvSpPr>
          <p:cNvPr id="30" name="Shape 3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200"/>
              <a:buFont typeface="Arial"/>
              <a:buNone/>
              <a:defRPr sz="12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200"/>
              <a:buFont typeface="Arial"/>
              <a:buNone/>
              <a:defRPr sz="12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4800"/>
              <a:buFont typeface="Arial"/>
              <a:buNone/>
              <a:defRPr sz="4800">
                <a:solidFill>
                  <a:schemeClr val="dk1"/>
                </a:solidFill>
              </a:defRPr>
            </a:lvl2pPr>
            <a:lvl3pPr lvl="2">
              <a:spcBef>
                <a:spcPts val="0"/>
              </a:spcBef>
              <a:spcAft>
                <a:spcPts val="0"/>
              </a:spcAft>
              <a:buClr>
                <a:schemeClr val="dk1"/>
              </a:buClr>
              <a:buSzPts val="4800"/>
              <a:buFont typeface="Arial"/>
              <a:buNone/>
              <a:defRPr sz="4800">
                <a:solidFill>
                  <a:schemeClr val="dk1"/>
                </a:solidFill>
              </a:defRPr>
            </a:lvl3pPr>
            <a:lvl4pPr lvl="3">
              <a:spcBef>
                <a:spcPts val="0"/>
              </a:spcBef>
              <a:spcAft>
                <a:spcPts val="0"/>
              </a:spcAft>
              <a:buClr>
                <a:schemeClr val="dk1"/>
              </a:buClr>
              <a:buSzPts val="4800"/>
              <a:buFont typeface="Arial"/>
              <a:buNone/>
              <a:defRPr sz="4800">
                <a:solidFill>
                  <a:schemeClr val="dk1"/>
                </a:solidFill>
              </a:defRPr>
            </a:lvl4pPr>
            <a:lvl5pPr lvl="4">
              <a:spcBef>
                <a:spcPts val="0"/>
              </a:spcBef>
              <a:spcAft>
                <a:spcPts val="0"/>
              </a:spcAft>
              <a:buClr>
                <a:schemeClr val="dk1"/>
              </a:buClr>
              <a:buSzPts val="4800"/>
              <a:buFont typeface="Arial"/>
              <a:buNone/>
              <a:defRPr sz="4800">
                <a:solidFill>
                  <a:schemeClr val="dk1"/>
                </a:solidFill>
              </a:defRPr>
            </a:lvl5pPr>
            <a:lvl6pPr lvl="5">
              <a:spcBef>
                <a:spcPts val="0"/>
              </a:spcBef>
              <a:spcAft>
                <a:spcPts val="0"/>
              </a:spcAft>
              <a:buClr>
                <a:schemeClr val="dk1"/>
              </a:buClr>
              <a:buSzPts val="4800"/>
              <a:buFont typeface="Arial"/>
              <a:buNone/>
              <a:defRPr sz="4800">
                <a:solidFill>
                  <a:schemeClr val="dk1"/>
                </a:solidFill>
              </a:defRPr>
            </a:lvl6pPr>
            <a:lvl7pPr lvl="6">
              <a:spcBef>
                <a:spcPts val="0"/>
              </a:spcBef>
              <a:spcAft>
                <a:spcPts val="0"/>
              </a:spcAft>
              <a:buClr>
                <a:schemeClr val="dk1"/>
              </a:buClr>
              <a:buSzPts val="4800"/>
              <a:buFont typeface="Arial"/>
              <a:buNone/>
              <a:defRPr sz="4800">
                <a:solidFill>
                  <a:schemeClr val="dk1"/>
                </a:solidFill>
              </a:defRPr>
            </a:lvl7pPr>
            <a:lvl8pPr lvl="7">
              <a:spcBef>
                <a:spcPts val="0"/>
              </a:spcBef>
              <a:spcAft>
                <a:spcPts val="0"/>
              </a:spcAft>
              <a:buClr>
                <a:schemeClr val="dk1"/>
              </a:buClr>
              <a:buSzPts val="4800"/>
              <a:buFont typeface="Arial"/>
              <a:buNone/>
              <a:defRPr sz="4800">
                <a:solidFill>
                  <a:schemeClr val="dk1"/>
                </a:solidFill>
              </a:defRPr>
            </a:lvl8pPr>
            <a:lvl9pPr lvl="8">
              <a:spcBef>
                <a:spcPts val="0"/>
              </a:spcBef>
              <a:spcAft>
                <a:spcPts val="0"/>
              </a:spcAft>
              <a:buClr>
                <a:schemeClr val="dk1"/>
              </a:buClr>
              <a:buSzPts val="4800"/>
              <a:buFont typeface="Arial"/>
              <a:buNone/>
              <a:defRPr sz="4800">
                <a:solidFill>
                  <a:schemeClr val="dk1"/>
                </a:solidFill>
              </a:defRPr>
            </a:lvl9pPr>
          </a:lstStyle>
          <a:p>
            <a:endParaRPr/>
          </a:p>
        </p:txBody>
      </p:sp>
      <p:sp>
        <p:nvSpPr>
          <p:cNvPr id="34" name="Shape 3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Shape 3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1pPr>
            <a:lvl2pPr lvl="1" algn="ctr">
              <a:spcBef>
                <a:spcPts val="0"/>
              </a:spcBef>
              <a:spcAft>
                <a:spcPts val="0"/>
              </a:spcAft>
              <a:buClr>
                <a:schemeClr val="dk1"/>
              </a:buClr>
              <a:buSzPts val="4200"/>
              <a:buFont typeface="Arial"/>
              <a:buNone/>
              <a:defRPr sz="4200">
                <a:solidFill>
                  <a:schemeClr val="dk1"/>
                </a:solidFill>
              </a:defRPr>
            </a:lvl2pPr>
            <a:lvl3pPr lvl="2" algn="ctr">
              <a:spcBef>
                <a:spcPts val="0"/>
              </a:spcBef>
              <a:spcAft>
                <a:spcPts val="0"/>
              </a:spcAft>
              <a:buClr>
                <a:schemeClr val="dk1"/>
              </a:buClr>
              <a:buSzPts val="4200"/>
              <a:buFont typeface="Arial"/>
              <a:buNone/>
              <a:defRPr sz="4200">
                <a:solidFill>
                  <a:schemeClr val="dk1"/>
                </a:solidFill>
              </a:defRPr>
            </a:lvl3pPr>
            <a:lvl4pPr lvl="3" algn="ctr">
              <a:spcBef>
                <a:spcPts val="0"/>
              </a:spcBef>
              <a:spcAft>
                <a:spcPts val="0"/>
              </a:spcAft>
              <a:buClr>
                <a:schemeClr val="dk1"/>
              </a:buClr>
              <a:buSzPts val="4200"/>
              <a:buFont typeface="Arial"/>
              <a:buNone/>
              <a:defRPr sz="4200">
                <a:solidFill>
                  <a:schemeClr val="dk1"/>
                </a:solidFill>
              </a:defRPr>
            </a:lvl4pPr>
            <a:lvl5pPr lvl="4" algn="ctr">
              <a:spcBef>
                <a:spcPts val="0"/>
              </a:spcBef>
              <a:spcAft>
                <a:spcPts val="0"/>
              </a:spcAft>
              <a:buClr>
                <a:schemeClr val="dk1"/>
              </a:buClr>
              <a:buSzPts val="4200"/>
              <a:buFont typeface="Arial"/>
              <a:buNone/>
              <a:defRPr sz="4200">
                <a:solidFill>
                  <a:schemeClr val="dk1"/>
                </a:solidFill>
              </a:defRPr>
            </a:lvl5pPr>
            <a:lvl6pPr lvl="5" algn="ctr">
              <a:spcBef>
                <a:spcPts val="0"/>
              </a:spcBef>
              <a:spcAft>
                <a:spcPts val="0"/>
              </a:spcAft>
              <a:buClr>
                <a:schemeClr val="dk1"/>
              </a:buClr>
              <a:buSzPts val="4200"/>
              <a:buFont typeface="Arial"/>
              <a:buNone/>
              <a:defRPr sz="4200">
                <a:solidFill>
                  <a:schemeClr val="dk1"/>
                </a:solidFill>
              </a:defRPr>
            </a:lvl6pPr>
            <a:lvl7pPr lvl="6" algn="ctr">
              <a:spcBef>
                <a:spcPts val="0"/>
              </a:spcBef>
              <a:spcAft>
                <a:spcPts val="0"/>
              </a:spcAft>
              <a:buClr>
                <a:schemeClr val="dk1"/>
              </a:buClr>
              <a:buSzPts val="4200"/>
              <a:buFont typeface="Arial"/>
              <a:buNone/>
              <a:defRPr sz="4200">
                <a:solidFill>
                  <a:schemeClr val="dk1"/>
                </a:solidFill>
              </a:defRPr>
            </a:lvl7pPr>
            <a:lvl8pPr lvl="7" algn="ctr">
              <a:spcBef>
                <a:spcPts val="0"/>
              </a:spcBef>
              <a:spcAft>
                <a:spcPts val="0"/>
              </a:spcAft>
              <a:buClr>
                <a:schemeClr val="dk1"/>
              </a:buClr>
              <a:buSzPts val="4200"/>
              <a:buFont typeface="Arial"/>
              <a:buNone/>
              <a:defRPr sz="4200">
                <a:solidFill>
                  <a:schemeClr val="dk1"/>
                </a:solidFill>
              </a:defRPr>
            </a:lvl8pPr>
            <a:lvl9pPr lvl="8" algn="ctr">
              <a:spcBef>
                <a:spcPts val="0"/>
              </a:spcBef>
              <a:spcAft>
                <a:spcPts val="0"/>
              </a:spcAft>
              <a:buClr>
                <a:schemeClr val="dk1"/>
              </a:buClr>
              <a:buSzPts val="4200"/>
              <a:buFont typeface="Arial"/>
              <a:buNone/>
              <a:defRPr sz="4200">
                <a:solidFill>
                  <a:schemeClr val="dk1"/>
                </a:solidFill>
              </a:defRPr>
            </a:lvl9pPr>
          </a:lstStyle>
          <a:p>
            <a:endParaRPr/>
          </a:p>
        </p:txBody>
      </p:sp>
      <p:sp>
        <p:nvSpPr>
          <p:cNvPr id="38" name="Shape 3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2100"/>
              <a:buFont typeface="Arial"/>
              <a:buNone/>
              <a:defRPr sz="2100" b="0" i="0" u="none" strike="noStrike" cap="none">
                <a:solidFill>
                  <a:schemeClr val="dk2"/>
                </a:solidFill>
                <a:latin typeface="Arial"/>
                <a:ea typeface="Arial"/>
                <a:cs typeface="Arial"/>
                <a:sym typeface="Arial"/>
              </a:defRPr>
            </a:lvl9pPr>
          </a:lstStyle>
          <a:p>
            <a:endParaRPr/>
          </a:p>
        </p:txBody>
      </p:sp>
      <p:sp>
        <p:nvSpPr>
          <p:cNvPr id="39" name="Shape 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100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uc.edu/af/facilities/services/shuttle.html" TargetMode="Externa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www.extech.com/display/?id=14225"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cars.com/research/mini-cooper-2007/" TargetMode="Externa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hyperlink" Target="http://www.autoblog.com/buy/2004-Ford-Taurus/" TargetMode="External"/><Relationship Id="rId4" Type="http://schemas.openxmlformats.org/officeDocument/2006/relationships/image" Target="../media/image28.png"/><Relationship Id="rId9" Type="http://schemas.openxmlformats.org/officeDocument/2006/relationships/hyperlink" Target="http://blog.caranddriver.com/subaru-forester-updated-for-japan-likely-for-our-market-for-2017/"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cdn.publishyourarticles.net/wp-content/uploads/2015/06/Air-Pollution-Could-Cause-Pregnancy-Complications.jpg" TargetMode="Externa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s://www.wisetechglobal.com/Portals/WTG/Images/Viewpoints%20&amp;%20PR/Think-Globally-Resized.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youtu.be/oRBcm4mReao"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nvironment-assured.com/wp-content/uploads/Screen-Shot-2015-05-08-at-14.56.37.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0" y="104975"/>
            <a:ext cx="8520600" cy="17157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3600"/>
              <a:buFont typeface="Arial"/>
              <a:buNone/>
            </a:pPr>
            <a:r>
              <a:rPr lang="en" sz="3600" b="0" i="0" u="none" strike="noStrike" cap="none">
                <a:solidFill>
                  <a:schemeClr val="dk1"/>
                </a:solidFill>
                <a:latin typeface="Arial"/>
                <a:ea typeface="Arial"/>
                <a:cs typeface="Arial"/>
                <a:sym typeface="Arial"/>
              </a:rPr>
              <a:t>RET Project 4:  Understanding the Spatiotemporal Variability of Air Pollution (PM</a:t>
            </a:r>
            <a:r>
              <a:rPr lang="en" sz="3600" b="0" i="0" u="none" strike="noStrike" cap="none" baseline="-25000">
                <a:solidFill>
                  <a:schemeClr val="dk1"/>
                </a:solidFill>
                <a:latin typeface="Arial"/>
                <a:ea typeface="Arial"/>
                <a:cs typeface="Arial"/>
                <a:sym typeface="Arial"/>
              </a:rPr>
              <a:t>2.5</a:t>
            </a:r>
            <a:r>
              <a:rPr lang="en" sz="3600" b="0" i="0" u="none" strike="noStrike" cap="none">
                <a:solidFill>
                  <a:schemeClr val="dk1"/>
                </a:solidFill>
                <a:latin typeface="Arial"/>
                <a:ea typeface="Arial"/>
                <a:cs typeface="Arial"/>
                <a:sym typeface="Arial"/>
              </a:rPr>
              <a:t> &amp; BC) in Microenvironments</a:t>
            </a:r>
            <a:endParaRPr/>
          </a:p>
        </p:txBody>
      </p:sp>
      <p:sp>
        <p:nvSpPr>
          <p:cNvPr id="55" name="Shape 55"/>
          <p:cNvSpPr txBox="1">
            <a:spLocks noGrp="1"/>
          </p:cNvSpPr>
          <p:nvPr>
            <p:ph type="subTitle" idx="1"/>
          </p:nvPr>
        </p:nvSpPr>
        <p:spPr>
          <a:xfrm>
            <a:off x="25" y="1946700"/>
            <a:ext cx="9144000" cy="240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Molly Hamilton, 10-12th grade math, School for Creative &amp; Performing Arts</a:t>
            </a:r>
            <a:endParaRPr/>
          </a:p>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Kat Roedig, 11-12th grade science, The Summit Country Day School</a:t>
            </a:r>
            <a:endParaRPr/>
          </a:p>
          <a:p>
            <a:pPr marL="0" marR="0" lvl="0" indent="0" algn="ctr" rtl="0">
              <a:lnSpc>
                <a:spcPct val="100000"/>
              </a:lnSpc>
              <a:spcBef>
                <a:spcPts val="0"/>
              </a:spcBef>
              <a:spcAft>
                <a:spcPts val="0"/>
              </a:spcAft>
              <a:buClr>
                <a:schemeClr val="dk2"/>
              </a:buClr>
              <a:buSzPts val="2200"/>
              <a:buFont typeface="Arial"/>
              <a:buNone/>
            </a:pPr>
            <a:endParaRPr sz="22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Dr. Sivaraman Balachandran, PhD, PE</a:t>
            </a:r>
            <a:endParaRPr/>
          </a:p>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Farzan Oroumiyeh, GRA</a:t>
            </a:r>
            <a:endParaRPr/>
          </a:p>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Vincent Vutai, GRA</a:t>
            </a:r>
            <a:endParaRPr/>
          </a:p>
          <a:p>
            <a:pPr marL="0" marR="0" lvl="0" indent="0" algn="ctr" rtl="0">
              <a:lnSpc>
                <a:spcPct val="100000"/>
              </a:lnSpc>
              <a:spcBef>
                <a:spcPts val="0"/>
              </a:spcBef>
              <a:spcAft>
                <a:spcPts val="0"/>
              </a:spcAft>
              <a:buClr>
                <a:schemeClr val="dk2"/>
              </a:buClr>
              <a:buSzPts val="2200"/>
              <a:buFont typeface="Arial"/>
              <a:buNone/>
            </a:pPr>
            <a:r>
              <a:rPr lang="en" sz="2200" b="0" i="0" u="none" strike="noStrike" cap="none">
                <a:solidFill>
                  <a:srgbClr val="000000"/>
                </a:solidFill>
                <a:latin typeface="Arial"/>
                <a:ea typeface="Arial"/>
                <a:cs typeface="Arial"/>
                <a:sym typeface="Arial"/>
              </a:rPr>
              <a:t>Dexter Adams, Intern</a:t>
            </a:r>
            <a:endParaRPr/>
          </a:p>
          <a:p>
            <a:pPr marL="0" marR="0" lvl="0" indent="0" algn="ctr" rtl="0">
              <a:lnSpc>
                <a:spcPct val="100000"/>
              </a:lnSpc>
              <a:spcBef>
                <a:spcPts val="0"/>
              </a:spcBef>
              <a:spcAft>
                <a:spcPts val="0"/>
              </a:spcAft>
              <a:buClr>
                <a:schemeClr val="dk2"/>
              </a:buClr>
              <a:buSzPts val="2200"/>
              <a:buFont typeface="Arial"/>
              <a:buNone/>
            </a:pPr>
            <a:endParaRPr sz="2200" b="0" i="0" u="none" strike="noStrike" cap="none">
              <a:solidFill>
                <a:schemeClr val="dk2"/>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2700"/>
              <a:buFont typeface="Arial"/>
              <a:buNone/>
            </a:pPr>
            <a:endParaRPr sz="2700" b="0" i="0" u="none" strike="noStrike" cap="none">
              <a:solidFill>
                <a:schemeClr val="dk2"/>
              </a:solidFill>
              <a:latin typeface="Arial"/>
              <a:ea typeface="Arial"/>
              <a:cs typeface="Arial"/>
              <a:sym typeface="Arial"/>
            </a:endParaRPr>
          </a:p>
        </p:txBody>
      </p:sp>
      <p:sp>
        <p:nvSpPr>
          <p:cNvPr id="56" name="Shape 56"/>
          <p:cNvSpPr txBox="1"/>
          <p:nvPr/>
        </p:nvSpPr>
        <p:spPr>
          <a:xfrm>
            <a:off x="1823700" y="4691175"/>
            <a:ext cx="5496600" cy="45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Arial"/>
                <a:ea typeface="Arial"/>
                <a:cs typeface="Arial"/>
                <a:sym typeface="Arial"/>
              </a:rPr>
              <a:t>NSF Grant # EEC-1404766  “Challenge-Based Learning and Engineering Design Process Enhanced Research Experiences for Middle and High School In-Service Teachers”</a:t>
            </a:r>
            <a:endParaRPr/>
          </a:p>
        </p:txBody>
      </p:sp>
      <p:pic>
        <p:nvPicPr>
          <p:cNvPr id="57" name="Shape 57"/>
          <p:cNvPicPr preferRelativeResize="0"/>
          <p:nvPr/>
        </p:nvPicPr>
        <p:blipFill rotWithShape="1">
          <a:blip r:embed="rId3">
            <a:alphaModFix/>
          </a:blip>
          <a:srcRect/>
          <a:stretch/>
        </p:blipFill>
        <p:spPr>
          <a:xfrm>
            <a:off x="893825" y="4229018"/>
            <a:ext cx="831300" cy="838227"/>
          </a:xfrm>
          <a:prstGeom prst="rect">
            <a:avLst/>
          </a:prstGeom>
          <a:noFill/>
          <a:ln>
            <a:noFill/>
          </a:ln>
        </p:spPr>
      </p:pic>
      <p:sp>
        <p:nvSpPr>
          <p:cNvPr id="58" name="Shape 5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Background Literature Review</a:t>
            </a:r>
            <a:endParaRPr/>
          </a:p>
        </p:txBody>
      </p:sp>
      <p:sp>
        <p:nvSpPr>
          <p:cNvPr id="136" name="Shape 136"/>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Bogota, Columbia - modes of transportation, physical activity, transportation time, and speed.</a:t>
            </a:r>
            <a:endParaRPr/>
          </a:p>
          <a:p>
            <a:pPr marL="457200" marR="0" lvl="0" indent="457200" algn="l" rtl="0">
              <a:lnSpc>
                <a:spcPct val="100000"/>
              </a:lnSpc>
              <a:spcBef>
                <a:spcPts val="0"/>
              </a:spcBef>
              <a:spcAft>
                <a:spcPts val="0"/>
              </a:spcAft>
              <a:buClr>
                <a:schemeClr val="dk2"/>
              </a:buClr>
              <a:buSzPts val="1800"/>
              <a:buFont typeface="Arial"/>
              <a:buNone/>
            </a:pPr>
            <a:r>
              <a:rPr lang="en" sz="1800" b="0" i="0" u="none" strike="noStrike" cap="none">
                <a:solidFill>
                  <a:srgbClr val="000000"/>
                </a:solidFill>
                <a:latin typeface="Arial"/>
                <a:ea typeface="Arial"/>
                <a:cs typeface="Arial"/>
                <a:sym typeface="Arial"/>
              </a:rPr>
              <a:t>Betancourt et al. (2017), including Dr. Siv!</a:t>
            </a:r>
            <a:endParaRPr/>
          </a:p>
          <a:p>
            <a:pPr marL="457200" marR="0" lvl="0" indent="4572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4572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37" name="Shape 137"/>
          <p:cNvPicPr preferRelativeResize="0"/>
          <p:nvPr/>
        </p:nvPicPr>
        <p:blipFill rotWithShape="1">
          <a:blip r:embed="rId3">
            <a:alphaModFix/>
          </a:blip>
          <a:srcRect/>
          <a:stretch/>
        </p:blipFill>
        <p:spPr>
          <a:xfrm>
            <a:off x="1819275" y="1966512"/>
            <a:ext cx="5505450" cy="2886075"/>
          </a:xfrm>
          <a:prstGeom prst="rect">
            <a:avLst/>
          </a:prstGeom>
          <a:noFill/>
          <a:ln>
            <a:noFill/>
          </a:ln>
        </p:spPr>
      </p:pic>
      <p:sp>
        <p:nvSpPr>
          <p:cNvPr id="138" name="Shape 138"/>
          <p:cNvSpPr txBox="1"/>
          <p:nvPr/>
        </p:nvSpPr>
        <p:spPr>
          <a:xfrm>
            <a:off x="2540400" y="4683650"/>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7:  Bogota Routes</a:t>
            </a:r>
            <a:endParaRPr/>
          </a:p>
        </p:txBody>
      </p:sp>
      <p:sp>
        <p:nvSpPr>
          <p:cNvPr id="139" name="Shape 13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Background Literature Review</a:t>
            </a:r>
            <a:endParaRPr/>
          </a:p>
        </p:txBody>
      </p:sp>
      <p:sp>
        <p:nvSpPr>
          <p:cNvPr id="145" name="Shape 145"/>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ial"/>
                <a:ea typeface="Arial"/>
                <a:cs typeface="Arial"/>
                <a:sym typeface="Arial"/>
              </a:rPr>
              <a:t>Medicare cohort study - stronger association between PM</a:t>
            </a:r>
            <a:r>
              <a:rPr lang="en" sz="1800" b="0" i="0" u="none" strike="noStrike" cap="none" baseline="-25000">
                <a:solidFill>
                  <a:srgbClr val="000000"/>
                </a:solidFill>
                <a:latin typeface="Arial"/>
                <a:ea typeface="Arial"/>
                <a:cs typeface="Arial"/>
                <a:sym typeface="Arial"/>
              </a:rPr>
              <a:t>2.5</a:t>
            </a:r>
            <a:r>
              <a:rPr lang="en" sz="1800" b="0" i="0" u="none" strike="noStrike" cap="none">
                <a:solidFill>
                  <a:srgbClr val="000000"/>
                </a:solidFill>
                <a:latin typeface="Arial"/>
                <a:ea typeface="Arial"/>
                <a:cs typeface="Arial"/>
                <a:sym typeface="Arial"/>
              </a:rPr>
              <a:t> and mortality.</a:t>
            </a:r>
            <a:endParaRPr/>
          </a:p>
          <a:p>
            <a:pPr marL="457200" marR="0" lvl="0" indent="457200" algn="l" rtl="0">
              <a:lnSpc>
                <a:spcPct val="100000"/>
              </a:lnSpc>
              <a:spcBef>
                <a:spcPts val="0"/>
              </a:spcBef>
              <a:spcAft>
                <a:spcPts val="0"/>
              </a:spcAft>
              <a:buClr>
                <a:schemeClr val="dk2"/>
              </a:buClr>
              <a:buSzPts val="1800"/>
              <a:buFont typeface="Arial"/>
              <a:buNone/>
            </a:pPr>
            <a:r>
              <a:rPr lang="en" sz="1800" b="0" i="0" u="none" strike="noStrike" cap="none">
                <a:solidFill>
                  <a:srgbClr val="000000"/>
                </a:solidFill>
                <a:latin typeface="Arial"/>
                <a:ea typeface="Arial"/>
                <a:cs typeface="Arial"/>
                <a:sym typeface="Arial"/>
              </a:rPr>
              <a:t>Di et al., 2017</a:t>
            </a:r>
            <a:endParaRPr/>
          </a:p>
          <a:p>
            <a:pPr marL="457200" marR="0" lvl="0" indent="4572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457200" algn="l" rtl="0">
              <a:lnSpc>
                <a:spcPct val="100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146" name="Shape 146"/>
          <p:cNvSpPr txBox="1"/>
          <p:nvPr/>
        </p:nvSpPr>
        <p:spPr>
          <a:xfrm>
            <a:off x="658412" y="4616825"/>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8:  Concentrations of PM</a:t>
            </a:r>
            <a:r>
              <a:rPr lang="en" sz="1400" b="1" i="0" u="none" strike="noStrike" cap="none" baseline="-25000">
                <a:solidFill>
                  <a:srgbClr val="000000"/>
                </a:solidFill>
                <a:latin typeface="Arial"/>
                <a:ea typeface="Arial"/>
                <a:cs typeface="Arial"/>
                <a:sym typeface="Arial"/>
              </a:rPr>
              <a:t>2.5</a:t>
            </a:r>
            <a:endParaRPr/>
          </a:p>
        </p:txBody>
      </p:sp>
      <p:pic>
        <p:nvPicPr>
          <p:cNvPr id="147" name="Shape 147"/>
          <p:cNvPicPr preferRelativeResize="0"/>
          <p:nvPr/>
        </p:nvPicPr>
        <p:blipFill rotWithShape="1">
          <a:blip r:embed="rId3">
            <a:alphaModFix/>
          </a:blip>
          <a:srcRect/>
          <a:stretch/>
        </p:blipFill>
        <p:spPr>
          <a:xfrm>
            <a:off x="0" y="1747150"/>
            <a:ext cx="4350575" cy="2869674"/>
          </a:xfrm>
          <a:prstGeom prst="rect">
            <a:avLst/>
          </a:prstGeom>
          <a:noFill/>
          <a:ln>
            <a:noFill/>
          </a:ln>
        </p:spPr>
      </p:pic>
      <p:sp>
        <p:nvSpPr>
          <p:cNvPr id="148" name="Shape 148"/>
          <p:cNvSpPr/>
          <p:nvPr/>
        </p:nvSpPr>
        <p:spPr>
          <a:xfrm>
            <a:off x="7332900" y="4151900"/>
            <a:ext cx="1499400" cy="8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 name="Shape 149"/>
          <p:cNvPicPr preferRelativeResize="0"/>
          <p:nvPr/>
        </p:nvPicPr>
        <p:blipFill rotWithShape="1">
          <a:blip r:embed="rId4">
            <a:alphaModFix/>
          </a:blip>
          <a:srcRect/>
          <a:stretch/>
        </p:blipFill>
        <p:spPr>
          <a:xfrm>
            <a:off x="4425524" y="1747150"/>
            <a:ext cx="4563799" cy="2869674"/>
          </a:xfrm>
          <a:prstGeom prst="rect">
            <a:avLst/>
          </a:prstGeom>
          <a:noFill/>
          <a:ln>
            <a:noFill/>
          </a:ln>
        </p:spPr>
      </p:pic>
      <p:sp>
        <p:nvSpPr>
          <p:cNvPr id="150" name="Shape 150"/>
          <p:cNvSpPr txBox="1"/>
          <p:nvPr/>
        </p:nvSpPr>
        <p:spPr>
          <a:xfrm>
            <a:off x="4845675" y="4568825"/>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9:  Concentrations of Ozone</a:t>
            </a:r>
            <a:endParaRPr/>
          </a:p>
        </p:txBody>
      </p:sp>
      <p:sp>
        <p:nvSpPr>
          <p:cNvPr id="151" name="Shape 15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Goals</a:t>
            </a:r>
            <a:endParaRPr/>
          </a:p>
        </p:txBody>
      </p:sp>
      <p:sp>
        <p:nvSpPr>
          <p:cNvPr id="157" name="Shape 1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 sz="1800" b="0" i="0" u="none" strike="noStrike" cap="none">
                <a:solidFill>
                  <a:schemeClr val="dk1"/>
                </a:solidFill>
                <a:latin typeface="Arial"/>
                <a:ea typeface="Arial"/>
                <a:cs typeface="Arial"/>
                <a:sym typeface="Arial"/>
              </a:rPr>
              <a:t>Since pollution varies spatially, we want to monitor various areas through the use of lower-cost, portable monitors to gather more data on air pollutant (PM</a:t>
            </a:r>
            <a:r>
              <a:rPr lang="en" sz="1800" b="0" i="0" u="none" strike="noStrike" cap="none" baseline="-25000">
                <a:solidFill>
                  <a:schemeClr val="dk1"/>
                </a:solidFill>
                <a:latin typeface="Arial"/>
                <a:ea typeface="Arial"/>
                <a:cs typeface="Arial"/>
                <a:sym typeface="Arial"/>
              </a:rPr>
              <a:t>2.5</a:t>
            </a:r>
            <a:r>
              <a:rPr lang="en" sz="1800" b="0" i="0" u="none" strike="noStrike" cap="none">
                <a:solidFill>
                  <a:schemeClr val="dk1"/>
                </a:solidFill>
                <a:latin typeface="Arial"/>
                <a:ea typeface="Arial"/>
                <a:cs typeface="Arial"/>
                <a:sym typeface="Arial"/>
              </a:rPr>
              <a:t> and BC) and sound levels.  </a:t>
            </a:r>
            <a:endParaRPr/>
          </a:p>
          <a:p>
            <a:pPr marL="0" marR="0" lvl="0" indent="0" algn="l" rtl="0">
              <a:lnSpc>
                <a:spcPct val="115000"/>
              </a:lnSpc>
              <a:spcBef>
                <a:spcPts val="1600"/>
              </a:spcBef>
              <a:spcAft>
                <a:spcPts val="0"/>
              </a:spcAft>
              <a:buClr>
                <a:schemeClr val="dk2"/>
              </a:buClr>
              <a:buSzPts val="1800"/>
              <a:buFont typeface="Arial"/>
              <a:buNone/>
            </a:pPr>
            <a:r>
              <a:rPr lang="en" sz="1800" b="0" i="0" u="none" strike="noStrike" cap="none">
                <a:solidFill>
                  <a:schemeClr val="dk1"/>
                </a:solidFill>
                <a:latin typeface="Arial"/>
                <a:ea typeface="Arial"/>
                <a:cs typeface="Arial"/>
                <a:sym typeface="Arial"/>
              </a:rPr>
              <a:t>The overarching goal of this research study is to understand air pollutant concentrations (PM</a:t>
            </a:r>
            <a:r>
              <a:rPr lang="en" sz="1800" b="0" i="0" u="none" strike="noStrike" cap="none" baseline="-25000">
                <a:solidFill>
                  <a:schemeClr val="dk1"/>
                </a:solidFill>
                <a:latin typeface="Arial"/>
                <a:ea typeface="Arial"/>
                <a:cs typeface="Arial"/>
                <a:sym typeface="Arial"/>
              </a:rPr>
              <a:t>2.5</a:t>
            </a:r>
            <a:r>
              <a:rPr lang="en" sz="1800" b="0" i="0" u="none" strike="noStrike" cap="none">
                <a:solidFill>
                  <a:schemeClr val="dk1"/>
                </a:solidFill>
                <a:latin typeface="Arial"/>
                <a:ea typeface="Arial"/>
                <a:cs typeface="Arial"/>
                <a:sym typeface="Arial"/>
              </a:rPr>
              <a:t> and BC) in different microenvironments as well as to evaluate the lower-cost, portable monitors.  </a:t>
            </a:r>
            <a:endParaRPr/>
          </a:p>
        </p:txBody>
      </p:sp>
      <p:sp>
        <p:nvSpPr>
          <p:cNvPr id="158" name="Shape 15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311700" y="4843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Objectives</a:t>
            </a:r>
            <a:endParaRPr/>
          </a:p>
        </p:txBody>
      </p:sp>
      <p:sp>
        <p:nvSpPr>
          <p:cNvPr id="164" name="Shape 164"/>
          <p:cNvSpPr txBox="1">
            <a:spLocks noGrp="1"/>
          </p:cNvSpPr>
          <p:nvPr>
            <p:ph type="body" idx="1"/>
          </p:nvPr>
        </p:nvSpPr>
        <p:spPr>
          <a:xfrm>
            <a:off x="311699" y="932850"/>
            <a:ext cx="57219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Collect and understand spatiotemporal variability of PM</a:t>
            </a:r>
            <a:r>
              <a:rPr lang="en" sz="1800" b="0" i="0" u="none" strike="noStrike" cap="none" baseline="-25000">
                <a:solidFill>
                  <a:srgbClr val="000000"/>
                </a:solidFill>
                <a:latin typeface="Arial"/>
                <a:ea typeface="Arial"/>
                <a:cs typeface="Arial"/>
                <a:sym typeface="Arial"/>
              </a:rPr>
              <a:t>2.5</a:t>
            </a:r>
            <a:r>
              <a:rPr lang="en" sz="1800" b="0" i="0" u="none" strike="noStrike" cap="none">
                <a:solidFill>
                  <a:srgbClr val="000000"/>
                </a:solidFill>
                <a:latin typeface="Arial"/>
                <a:ea typeface="Arial"/>
                <a:cs typeface="Arial"/>
                <a:sym typeface="Arial"/>
              </a:rPr>
              <a:t> and BC from microenvironments:</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Near roadway site</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In vehicle commutes</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Walking</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Shuttle bus</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Understand environmental data analysis</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Compare low-cost to high-cost sensors</a:t>
            </a:r>
            <a:endParaRPr/>
          </a:p>
        </p:txBody>
      </p:sp>
      <p:pic>
        <p:nvPicPr>
          <p:cNvPr id="165" name="Shape 165"/>
          <p:cNvPicPr preferRelativeResize="0"/>
          <p:nvPr/>
        </p:nvPicPr>
        <p:blipFill rotWithShape="1">
          <a:blip r:embed="rId3">
            <a:alphaModFix/>
          </a:blip>
          <a:srcRect/>
          <a:stretch/>
        </p:blipFill>
        <p:spPr>
          <a:xfrm>
            <a:off x="3852450" y="3463712"/>
            <a:ext cx="1499274" cy="1124451"/>
          </a:xfrm>
          <a:prstGeom prst="rect">
            <a:avLst/>
          </a:prstGeom>
          <a:noFill/>
          <a:ln>
            <a:noFill/>
          </a:ln>
        </p:spPr>
      </p:pic>
      <p:sp>
        <p:nvSpPr>
          <p:cNvPr id="166" name="Shape 166"/>
          <p:cNvSpPr txBox="1"/>
          <p:nvPr/>
        </p:nvSpPr>
        <p:spPr>
          <a:xfrm>
            <a:off x="2540387" y="4588175"/>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11: </a:t>
            </a:r>
            <a:r>
              <a:rPr lang="en" sz="12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Camp Washington Walk </a:t>
            </a:r>
            <a:endParaRPr/>
          </a:p>
        </p:txBody>
      </p:sp>
      <p:sp>
        <p:nvSpPr>
          <p:cNvPr id="167" name="Shape 167"/>
          <p:cNvSpPr/>
          <p:nvPr/>
        </p:nvSpPr>
        <p:spPr>
          <a:xfrm>
            <a:off x="7332900" y="4151900"/>
            <a:ext cx="1499400" cy="8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 name="Shape 168"/>
          <p:cNvPicPr preferRelativeResize="0"/>
          <p:nvPr/>
        </p:nvPicPr>
        <p:blipFill rotWithShape="1">
          <a:blip r:embed="rId4">
            <a:alphaModFix/>
          </a:blip>
          <a:srcRect/>
          <a:stretch/>
        </p:blipFill>
        <p:spPr>
          <a:xfrm>
            <a:off x="876262" y="3483025"/>
            <a:ext cx="2390775" cy="1085850"/>
          </a:xfrm>
          <a:prstGeom prst="rect">
            <a:avLst/>
          </a:prstGeom>
          <a:noFill/>
          <a:ln>
            <a:noFill/>
          </a:ln>
        </p:spPr>
      </p:pic>
      <p:sp>
        <p:nvSpPr>
          <p:cNvPr id="169" name="Shape 169"/>
          <p:cNvSpPr txBox="1"/>
          <p:nvPr/>
        </p:nvSpPr>
        <p:spPr>
          <a:xfrm>
            <a:off x="40062" y="4664300"/>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10:  Campus Shuttle</a:t>
            </a:r>
            <a:endParaRPr/>
          </a:p>
        </p:txBody>
      </p:sp>
      <p:sp>
        <p:nvSpPr>
          <p:cNvPr id="170" name="Shape 170"/>
          <p:cNvSpPr txBox="1"/>
          <p:nvPr/>
        </p:nvSpPr>
        <p:spPr>
          <a:xfrm>
            <a:off x="5409512" y="4664300"/>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12:  Near Roadway Site</a:t>
            </a:r>
            <a:endParaRPr/>
          </a:p>
        </p:txBody>
      </p:sp>
      <p:pic>
        <p:nvPicPr>
          <p:cNvPr id="171" name="Shape 171" descr="20170630_141200.jpg"/>
          <p:cNvPicPr preferRelativeResize="0"/>
          <p:nvPr/>
        </p:nvPicPr>
        <p:blipFill rotWithShape="1">
          <a:blip r:embed="rId5">
            <a:alphaModFix/>
          </a:blip>
          <a:srcRect/>
          <a:stretch/>
        </p:blipFill>
        <p:spPr>
          <a:xfrm>
            <a:off x="6033599" y="381700"/>
            <a:ext cx="3040148" cy="4053571"/>
          </a:xfrm>
          <a:prstGeom prst="rect">
            <a:avLst/>
          </a:prstGeom>
          <a:noFill/>
          <a:ln>
            <a:noFill/>
          </a:ln>
        </p:spPr>
      </p:pic>
      <p:sp>
        <p:nvSpPr>
          <p:cNvPr id="172" name="Shape 172"/>
          <p:cNvSpPr txBox="1"/>
          <p:nvPr/>
        </p:nvSpPr>
        <p:spPr>
          <a:xfrm>
            <a:off x="133600" y="152675"/>
            <a:ext cx="4131900" cy="4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6"/>
              </a:rPr>
              <a:t>https://www.uc.edu/af/facilities/services/shuttle.html</a:t>
            </a:r>
            <a:endParaRPr/>
          </a:p>
        </p:txBody>
      </p:sp>
      <p:sp>
        <p:nvSpPr>
          <p:cNvPr id="173" name="Shape 17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13</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16795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Methods</a:t>
            </a:r>
            <a:endParaRPr/>
          </a:p>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Instruments Used</a:t>
            </a:r>
            <a:endParaRPr/>
          </a:p>
        </p:txBody>
      </p:sp>
      <p:sp>
        <p:nvSpPr>
          <p:cNvPr id="179" name="Shape 179"/>
          <p:cNvSpPr txBox="1">
            <a:spLocks noGrp="1"/>
          </p:cNvSpPr>
          <p:nvPr>
            <p:ph type="body" idx="1"/>
          </p:nvPr>
        </p:nvSpPr>
        <p:spPr>
          <a:xfrm>
            <a:off x="0" y="1112800"/>
            <a:ext cx="5204100" cy="31050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Operation of DustTrak to collect PM</a:t>
            </a:r>
            <a:r>
              <a:rPr lang="en" sz="1800" b="0" i="0" u="none" strike="noStrike" cap="none" baseline="-25000">
                <a:solidFill>
                  <a:srgbClr val="000000"/>
                </a:solidFill>
                <a:latin typeface="Arial"/>
                <a:ea typeface="Arial"/>
                <a:cs typeface="Arial"/>
                <a:sym typeface="Arial"/>
              </a:rPr>
              <a:t>2.5</a:t>
            </a:r>
            <a:r>
              <a:rPr lang="en" sz="1800" b="0" i="0" u="none" strike="noStrike" cap="none">
                <a:solidFill>
                  <a:srgbClr val="000000"/>
                </a:solidFill>
                <a:latin typeface="Arial"/>
                <a:ea typeface="Arial"/>
                <a:cs typeface="Arial"/>
                <a:sym typeface="Arial"/>
              </a:rPr>
              <a:t>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and microAeth Model AE51 to collect </a:t>
            </a:r>
            <a:br>
              <a:rPr lang="en" sz="1800" b="0" i="0" u="none" strike="noStrike" cap="none">
                <a:solidFill>
                  <a:srgbClr val="000000"/>
                </a:solidFill>
                <a:latin typeface="Arial"/>
                <a:ea typeface="Arial"/>
                <a:cs typeface="Arial"/>
                <a:sym typeface="Arial"/>
              </a:rPr>
            </a:br>
            <a:r>
              <a:rPr lang="en" sz="1800" b="0" i="0" u="none" strike="noStrike" cap="none">
                <a:solidFill>
                  <a:srgbClr val="000000"/>
                </a:solidFill>
                <a:latin typeface="Arial"/>
                <a:ea typeface="Arial"/>
                <a:cs typeface="Arial"/>
                <a:sym typeface="Arial"/>
              </a:rPr>
              <a:t>BC</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Operation of Extech USB Sound Level Datalogger</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Collection of GPS data</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GeoTracker</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Mobile Logger</a:t>
            </a:r>
            <a:endParaRPr/>
          </a:p>
          <a:p>
            <a:pPr marL="0" marR="0" lvl="0" indent="0" algn="l" rtl="0">
              <a:lnSpc>
                <a:spcPct val="115000"/>
              </a:lnSpc>
              <a:spcBef>
                <a:spcPts val="600"/>
              </a:spcBef>
              <a:spcAft>
                <a:spcPts val="0"/>
              </a:spcAft>
              <a:buClr>
                <a:schemeClr val="dk2"/>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80" name="Shape 180" descr="20170623_092713.jpg"/>
          <p:cNvPicPr preferRelativeResize="0"/>
          <p:nvPr/>
        </p:nvPicPr>
        <p:blipFill rotWithShape="1">
          <a:blip r:embed="rId3">
            <a:alphaModFix/>
          </a:blip>
          <a:srcRect/>
          <a:stretch/>
        </p:blipFill>
        <p:spPr>
          <a:xfrm>
            <a:off x="5212086" y="114499"/>
            <a:ext cx="3831986" cy="2781299"/>
          </a:xfrm>
          <a:prstGeom prst="rect">
            <a:avLst/>
          </a:prstGeom>
          <a:noFill/>
          <a:ln>
            <a:noFill/>
          </a:ln>
        </p:spPr>
      </p:pic>
      <p:sp>
        <p:nvSpPr>
          <p:cNvPr id="181" name="Shape 181"/>
          <p:cNvSpPr txBox="1"/>
          <p:nvPr/>
        </p:nvSpPr>
        <p:spPr>
          <a:xfrm>
            <a:off x="6279075" y="3702550"/>
            <a:ext cx="2586000" cy="4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2" name="Shape 182"/>
          <p:cNvSpPr txBox="1"/>
          <p:nvPr/>
        </p:nvSpPr>
        <p:spPr>
          <a:xfrm>
            <a:off x="5833425" y="3105600"/>
            <a:ext cx="2589300" cy="530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13:  DustTrak and AE51 Monitors</a:t>
            </a:r>
            <a:endParaRPr/>
          </a:p>
        </p:txBody>
      </p:sp>
      <p:pic>
        <p:nvPicPr>
          <p:cNvPr id="183" name="Shape 183"/>
          <p:cNvPicPr preferRelativeResize="0"/>
          <p:nvPr/>
        </p:nvPicPr>
        <p:blipFill rotWithShape="1">
          <a:blip r:embed="rId4">
            <a:alphaModFix/>
          </a:blip>
          <a:srcRect/>
          <a:stretch/>
        </p:blipFill>
        <p:spPr>
          <a:xfrm>
            <a:off x="3423562" y="2570575"/>
            <a:ext cx="1571625" cy="1971675"/>
          </a:xfrm>
          <a:prstGeom prst="rect">
            <a:avLst/>
          </a:prstGeom>
          <a:noFill/>
          <a:ln>
            <a:noFill/>
          </a:ln>
        </p:spPr>
      </p:pic>
      <p:sp>
        <p:nvSpPr>
          <p:cNvPr id="184" name="Shape 184"/>
          <p:cNvSpPr txBox="1"/>
          <p:nvPr/>
        </p:nvSpPr>
        <p:spPr>
          <a:xfrm>
            <a:off x="2916362" y="4589950"/>
            <a:ext cx="2586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14: Extech USB Sound Level Datalogger</a:t>
            </a:r>
            <a:endParaRPr/>
          </a:p>
        </p:txBody>
      </p:sp>
      <p:sp>
        <p:nvSpPr>
          <p:cNvPr id="185" name="Shape 185"/>
          <p:cNvSpPr txBox="1"/>
          <p:nvPr/>
        </p:nvSpPr>
        <p:spPr>
          <a:xfrm>
            <a:off x="314900" y="4160600"/>
            <a:ext cx="2290200" cy="4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5"/>
              </a:rPr>
              <a:t>http://www.extech.com/display/?id=14225</a:t>
            </a:r>
            <a:endParaRPr/>
          </a:p>
        </p:txBody>
      </p:sp>
      <p:sp>
        <p:nvSpPr>
          <p:cNvPr id="186" name="Shape 18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14</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Compare Low-Cost with High-Cost Sensors</a:t>
            </a:r>
            <a:endParaRPr/>
          </a:p>
        </p:txBody>
      </p:sp>
      <p:sp>
        <p:nvSpPr>
          <p:cNvPr id="192" name="Shape 1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DustTrak vs. Thermo SHARP 5030i</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AE-51 vs. SWOAQA Aethalometer</a:t>
            </a:r>
            <a:endParaRPr/>
          </a:p>
        </p:txBody>
      </p:sp>
      <p:pic>
        <p:nvPicPr>
          <p:cNvPr id="193" name="Shape 193"/>
          <p:cNvPicPr preferRelativeResize="0"/>
          <p:nvPr/>
        </p:nvPicPr>
        <p:blipFill rotWithShape="1">
          <a:blip r:embed="rId3">
            <a:alphaModFix/>
          </a:blip>
          <a:srcRect/>
          <a:stretch/>
        </p:blipFill>
        <p:spPr>
          <a:xfrm>
            <a:off x="3873925" y="1908299"/>
            <a:ext cx="1946899" cy="2597703"/>
          </a:xfrm>
          <a:prstGeom prst="rect">
            <a:avLst/>
          </a:prstGeom>
          <a:noFill/>
          <a:ln>
            <a:noFill/>
          </a:ln>
        </p:spPr>
      </p:pic>
      <p:pic>
        <p:nvPicPr>
          <p:cNvPr id="194" name="Shape 194"/>
          <p:cNvPicPr preferRelativeResize="0"/>
          <p:nvPr/>
        </p:nvPicPr>
        <p:blipFill rotWithShape="1">
          <a:blip r:embed="rId4">
            <a:alphaModFix/>
          </a:blip>
          <a:srcRect/>
          <a:stretch/>
        </p:blipFill>
        <p:spPr>
          <a:xfrm>
            <a:off x="6718974" y="1017725"/>
            <a:ext cx="2062249" cy="2751625"/>
          </a:xfrm>
          <a:prstGeom prst="rect">
            <a:avLst/>
          </a:prstGeom>
          <a:noFill/>
          <a:ln>
            <a:noFill/>
          </a:ln>
        </p:spPr>
      </p:pic>
      <p:pic>
        <p:nvPicPr>
          <p:cNvPr id="195" name="Shape 195" descr="20170621_151950.jpg"/>
          <p:cNvPicPr preferRelativeResize="0"/>
          <p:nvPr/>
        </p:nvPicPr>
        <p:blipFill rotWithShape="1">
          <a:blip r:embed="rId5">
            <a:alphaModFix/>
          </a:blip>
          <a:srcRect/>
          <a:stretch/>
        </p:blipFill>
        <p:spPr>
          <a:xfrm rot="-5400000">
            <a:off x="553647" y="2232775"/>
            <a:ext cx="2595852" cy="1946896"/>
          </a:xfrm>
          <a:prstGeom prst="rect">
            <a:avLst/>
          </a:prstGeom>
          <a:noFill/>
          <a:ln>
            <a:noFill/>
          </a:ln>
        </p:spPr>
      </p:pic>
      <p:sp>
        <p:nvSpPr>
          <p:cNvPr id="196" name="Shape 196"/>
          <p:cNvSpPr txBox="1"/>
          <p:nvPr/>
        </p:nvSpPr>
        <p:spPr>
          <a:xfrm>
            <a:off x="264000" y="4568875"/>
            <a:ext cx="3000000" cy="41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15: DustTrak and AE-51</a:t>
            </a:r>
            <a:endParaRPr/>
          </a:p>
        </p:txBody>
      </p:sp>
      <p:sp>
        <p:nvSpPr>
          <p:cNvPr id="197" name="Shape 197"/>
          <p:cNvSpPr txBox="1"/>
          <p:nvPr/>
        </p:nvSpPr>
        <p:spPr>
          <a:xfrm>
            <a:off x="3347375" y="4581025"/>
            <a:ext cx="3000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16:  SHARP 5030i</a:t>
            </a:r>
            <a:endParaRPr/>
          </a:p>
        </p:txBody>
      </p:sp>
      <p:sp>
        <p:nvSpPr>
          <p:cNvPr id="198" name="Shape 198"/>
          <p:cNvSpPr txBox="1"/>
          <p:nvPr/>
        </p:nvSpPr>
        <p:spPr>
          <a:xfrm>
            <a:off x="6250100" y="3823550"/>
            <a:ext cx="3000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17:  Aethalometer</a:t>
            </a:r>
            <a:endParaRPr/>
          </a:p>
        </p:txBody>
      </p:sp>
      <p:sp>
        <p:nvSpPr>
          <p:cNvPr id="199" name="Shape 19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SHARP vs. DustTrak</a:t>
            </a:r>
            <a:endParaRPr/>
          </a:p>
        </p:txBody>
      </p:sp>
      <p:pic>
        <p:nvPicPr>
          <p:cNvPr id="205" name="Shape 205"/>
          <p:cNvPicPr preferRelativeResize="0"/>
          <p:nvPr/>
        </p:nvPicPr>
        <p:blipFill rotWithShape="1">
          <a:blip r:embed="rId3">
            <a:alphaModFix/>
          </a:blip>
          <a:srcRect/>
          <a:stretch/>
        </p:blipFill>
        <p:spPr>
          <a:xfrm>
            <a:off x="1162875" y="496225"/>
            <a:ext cx="6504150" cy="4456425"/>
          </a:xfrm>
          <a:prstGeom prst="rect">
            <a:avLst/>
          </a:prstGeom>
          <a:noFill/>
          <a:ln>
            <a:noFill/>
          </a:ln>
        </p:spPr>
      </p:pic>
      <p:sp>
        <p:nvSpPr>
          <p:cNvPr id="206" name="Shape 206"/>
          <p:cNvSpPr txBox="1"/>
          <p:nvPr/>
        </p:nvSpPr>
        <p:spPr>
          <a:xfrm>
            <a:off x="0" y="4705075"/>
            <a:ext cx="3000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18:  SHARP vs. DustTrak</a:t>
            </a:r>
            <a:endParaRPr/>
          </a:p>
        </p:txBody>
      </p:sp>
      <p:sp>
        <p:nvSpPr>
          <p:cNvPr id="207" name="Shape 20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16</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13" name="Shape 2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14" name="Shape 214"/>
          <p:cNvPicPr preferRelativeResize="0"/>
          <p:nvPr/>
        </p:nvPicPr>
        <p:blipFill rotWithShape="1">
          <a:blip r:embed="rId3">
            <a:alphaModFix/>
          </a:blip>
          <a:srcRect/>
          <a:stretch/>
        </p:blipFill>
        <p:spPr>
          <a:xfrm>
            <a:off x="246784" y="0"/>
            <a:ext cx="8650432" cy="5143500"/>
          </a:xfrm>
          <a:prstGeom prst="rect">
            <a:avLst/>
          </a:prstGeom>
          <a:noFill/>
          <a:ln>
            <a:noFill/>
          </a:ln>
        </p:spPr>
      </p:pic>
      <p:sp>
        <p:nvSpPr>
          <p:cNvPr id="215" name="Shape 215"/>
          <p:cNvSpPr txBox="1"/>
          <p:nvPr/>
        </p:nvSpPr>
        <p:spPr>
          <a:xfrm>
            <a:off x="4689450" y="755225"/>
            <a:ext cx="1714500" cy="2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FF"/>
              </a:buClr>
              <a:buSzPts val="1400"/>
              <a:buFont typeface="Arial"/>
              <a:buNone/>
            </a:pPr>
            <a:r>
              <a:rPr lang="en" sz="1400" b="0" i="0" u="none" strike="noStrike" cap="none">
                <a:solidFill>
                  <a:srgbClr val="0000FF"/>
                </a:solidFill>
                <a:latin typeface="Arial"/>
                <a:ea typeface="Arial"/>
                <a:cs typeface="Arial"/>
                <a:sym typeface="Arial"/>
              </a:rPr>
              <a:t>July 4th fireworks</a:t>
            </a:r>
            <a:endParaRPr/>
          </a:p>
        </p:txBody>
      </p:sp>
      <p:sp>
        <p:nvSpPr>
          <p:cNvPr id="216" name="Shape 216"/>
          <p:cNvSpPr/>
          <p:nvPr/>
        </p:nvSpPr>
        <p:spPr>
          <a:xfrm>
            <a:off x="4470750" y="912725"/>
            <a:ext cx="218700" cy="1050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Shape 217"/>
          <p:cNvSpPr txBox="1"/>
          <p:nvPr/>
        </p:nvSpPr>
        <p:spPr>
          <a:xfrm>
            <a:off x="0" y="4749900"/>
            <a:ext cx="3000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19:  PM</a:t>
            </a:r>
            <a:r>
              <a:rPr lang="en" sz="1400" b="1" i="0" u="none" strike="noStrike" cap="none" baseline="-25000">
                <a:solidFill>
                  <a:schemeClr val="dk1"/>
                </a:solidFill>
                <a:latin typeface="Arial"/>
                <a:ea typeface="Arial"/>
                <a:cs typeface="Arial"/>
                <a:sym typeface="Arial"/>
              </a:rPr>
              <a:t>2.5</a:t>
            </a:r>
            <a:r>
              <a:rPr lang="en" sz="1400" b="1" i="0" u="none" strike="noStrike" cap="none">
                <a:solidFill>
                  <a:schemeClr val="dk1"/>
                </a:solidFill>
                <a:latin typeface="Arial"/>
                <a:ea typeface="Arial"/>
                <a:cs typeface="Arial"/>
                <a:sym typeface="Arial"/>
              </a:rPr>
              <a:t> over time</a:t>
            </a:r>
            <a:endParaRPr/>
          </a:p>
        </p:txBody>
      </p:sp>
      <p:sp>
        <p:nvSpPr>
          <p:cNvPr id="218" name="Shape 218"/>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17</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Shape 223"/>
          <p:cNvPicPr preferRelativeResize="0"/>
          <p:nvPr/>
        </p:nvPicPr>
        <p:blipFill rotWithShape="1">
          <a:blip r:embed="rId3">
            <a:alphaModFix/>
          </a:blip>
          <a:srcRect/>
          <a:stretch/>
        </p:blipFill>
        <p:spPr>
          <a:xfrm>
            <a:off x="514529" y="0"/>
            <a:ext cx="8114940" cy="5143499"/>
          </a:xfrm>
          <a:prstGeom prst="rect">
            <a:avLst/>
          </a:prstGeom>
          <a:noFill/>
          <a:ln>
            <a:noFill/>
          </a:ln>
        </p:spPr>
      </p:pic>
      <p:sp>
        <p:nvSpPr>
          <p:cNvPr id="224" name="Shape 224"/>
          <p:cNvSpPr txBox="1"/>
          <p:nvPr/>
        </p:nvSpPr>
        <p:spPr>
          <a:xfrm>
            <a:off x="4546300" y="1152475"/>
            <a:ext cx="1714500" cy="26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FF"/>
              </a:buClr>
              <a:buSzPts val="1400"/>
              <a:buFont typeface="Arial"/>
              <a:buNone/>
            </a:pPr>
            <a:r>
              <a:rPr lang="en" sz="1400" b="0" i="0" u="none" strike="noStrike" cap="none">
                <a:solidFill>
                  <a:srgbClr val="0000FF"/>
                </a:solidFill>
                <a:latin typeface="Arial"/>
                <a:ea typeface="Arial"/>
                <a:cs typeface="Arial"/>
                <a:sym typeface="Arial"/>
              </a:rPr>
              <a:t>July 4th fireworks</a:t>
            </a:r>
            <a:endParaRPr/>
          </a:p>
        </p:txBody>
      </p:sp>
      <p:sp>
        <p:nvSpPr>
          <p:cNvPr id="225" name="Shape 225"/>
          <p:cNvSpPr/>
          <p:nvPr/>
        </p:nvSpPr>
        <p:spPr>
          <a:xfrm>
            <a:off x="4327600" y="1309975"/>
            <a:ext cx="218700" cy="105000"/>
          </a:xfrm>
          <a:prstGeom prst="lef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Shape 226"/>
          <p:cNvSpPr txBox="1"/>
          <p:nvPr/>
        </p:nvSpPr>
        <p:spPr>
          <a:xfrm>
            <a:off x="0" y="4749900"/>
            <a:ext cx="30000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20:  PM</a:t>
            </a:r>
            <a:r>
              <a:rPr lang="en" sz="1400" b="1" i="0" u="none" strike="noStrike" cap="none" baseline="-25000">
                <a:solidFill>
                  <a:schemeClr val="dk1"/>
                </a:solidFill>
                <a:latin typeface="Arial"/>
                <a:ea typeface="Arial"/>
                <a:cs typeface="Arial"/>
                <a:sym typeface="Arial"/>
              </a:rPr>
              <a:t>2.5</a:t>
            </a:r>
            <a:r>
              <a:rPr lang="en" sz="1400" b="1" i="0" u="none" strike="noStrike" cap="none">
                <a:solidFill>
                  <a:schemeClr val="dk1"/>
                </a:solidFill>
                <a:latin typeface="Arial"/>
                <a:ea typeface="Arial"/>
                <a:cs typeface="Arial"/>
                <a:sym typeface="Arial"/>
              </a:rPr>
              <a:t> with </a:t>
            </a:r>
            <a:endParaRPr/>
          </a:p>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Correction Factor</a:t>
            </a:r>
            <a:endParaRPr/>
          </a:p>
        </p:txBody>
      </p:sp>
      <p:sp>
        <p:nvSpPr>
          <p:cNvPr id="227" name="Shape 22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18</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800" b="0" i="0" u="none" strike="noStrike" cap="none">
                <a:solidFill>
                  <a:schemeClr val="dk1"/>
                </a:solidFill>
                <a:latin typeface="Arial"/>
                <a:ea typeface="Arial"/>
                <a:cs typeface="Arial"/>
                <a:sym typeface="Arial"/>
              </a:rPr>
              <a:t>Research Results: Aethalometer vs. AE-51</a:t>
            </a:r>
            <a:endParaRPr/>
          </a:p>
        </p:txBody>
      </p:sp>
      <p:pic>
        <p:nvPicPr>
          <p:cNvPr id="233" name="Shape 233"/>
          <p:cNvPicPr preferRelativeResize="0"/>
          <p:nvPr/>
        </p:nvPicPr>
        <p:blipFill rotWithShape="1">
          <a:blip r:embed="rId3">
            <a:alphaModFix/>
          </a:blip>
          <a:srcRect/>
          <a:stretch/>
        </p:blipFill>
        <p:spPr>
          <a:xfrm>
            <a:off x="825250" y="572698"/>
            <a:ext cx="7493500" cy="4376674"/>
          </a:xfrm>
          <a:prstGeom prst="rect">
            <a:avLst/>
          </a:prstGeom>
          <a:noFill/>
          <a:ln>
            <a:noFill/>
          </a:ln>
        </p:spPr>
      </p:pic>
      <p:sp>
        <p:nvSpPr>
          <p:cNvPr id="234" name="Shape 234"/>
          <p:cNvSpPr txBox="1"/>
          <p:nvPr/>
        </p:nvSpPr>
        <p:spPr>
          <a:xfrm>
            <a:off x="0" y="4749900"/>
            <a:ext cx="3483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21: Aethalometer vs. AE-51  </a:t>
            </a:r>
            <a:endParaRPr/>
          </a:p>
        </p:txBody>
      </p:sp>
      <p:sp>
        <p:nvSpPr>
          <p:cNvPr id="235" name="Shape 23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19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Table of Contents</a:t>
            </a:r>
            <a:endParaRPr/>
          </a:p>
        </p:txBody>
      </p:sp>
      <p:sp>
        <p:nvSpPr>
          <p:cNvPr id="64" name="Shape 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15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Abstract</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Introduction</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Background literature</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Goals and objectives</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Research methods &amp; results</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Research conclusions</a:t>
            </a:r>
            <a:endParaRPr/>
          </a:p>
          <a:p>
            <a:pPr marL="514350" marR="0" lvl="0" indent="-285750" algn="l" rtl="0">
              <a:lnSpc>
                <a:spcPct val="115000"/>
              </a:lnSpc>
              <a:spcBef>
                <a:spcPts val="1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Units</a:t>
            </a:r>
            <a:endParaRPr/>
          </a:p>
        </p:txBody>
      </p:sp>
      <p:sp>
        <p:nvSpPr>
          <p:cNvPr id="65" name="Shape 6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p:txBody>
      </p:sp>
      <p:sp>
        <p:nvSpPr>
          <p:cNvPr id="241" name="Shape 2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42" name="Shape 242"/>
          <p:cNvPicPr preferRelativeResize="0"/>
          <p:nvPr/>
        </p:nvPicPr>
        <p:blipFill rotWithShape="1">
          <a:blip r:embed="rId3">
            <a:alphaModFix/>
          </a:blip>
          <a:srcRect/>
          <a:stretch/>
        </p:blipFill>
        <p:spPr>
          <a:xfrm>
            <a:off x="160332" y="0"/>
            <a:ext cx="8823335" cy="5143499"/>
          </a:xfrm>
          <a:prstGeom prst="rect">
            <a:avLst/>
          </a:prstGeom>
          <a:noFill/>
          <a:ln>
            <a:noFill/>
          </a:ln>
        </p:spPr>
      </p:pic>
      <p:sp>
        <p:nvSpPr>
          <p:cNvPr id="243" name="Shape 243"/>
          <p:cNvSpPr txBox="1"/>
          <p:nvPr/>
        </p:nvSpPr>
        <p:spPr>
          <a:xfrm>
            <a:off x="0" y="4749900"/>
            <a:ext cx="30000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22:  BC over time</a:t>
            </a:r>
            <a:endParaRPr/>
          </a:p>
        </p:txBody>
      </p:sp>
      <p:sp>
        <p:nvSpPr>
          <p:cNvPr id="244" name="Shape 24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Commute Studies				</a:t>
            </a:r>
            <a:endParaRPr/>
          </a:p>
        </p:txBody>
      </p:sp>
      <p:sp>
        <p:nvSpPr>
          <p:cNvPr id="250" name="Shape 250"/>
          <p:cNvSpPr txBox="1">
            <a:spLocks noGrp="1"/>
          </p:cNvSpPr>
          <p:nvPr>
            <p:ph type="body" idx="1"/>
          </p:nvPr>
        </p:nvSpPr>
        <p:spPr>
          <a:xfrm>
            <a:off x="311700" y="1152475"/>
            <a:ext cx="37248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Weekday morning &amp; afternoon rush hour 06/62/17-07/14/17</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Fairfield, Blue Ash, Colerain, West Chester, Kentucky</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Car make/year, windows up/down, AC on/off</a:t>
            </a:r>
            <a:endParaRPr/>
          </a:p>
        </p:txBody>
      </p:sp>
      <p:pic>
        <p:nvPicPr>
          <p:cNvPr id="251" name="Shape 251"/>
          <p:cNvPicPr preferRelativeResize="0"/>
          <p:nvPr/>
        </p:nvPicPr>
        <p:blipFill rotWithShape="1">
          <a:blip r:embed="rId3">
            <a:alphaModFix/>
          </a:blip>
          <a:srcRect b="7251"/>
          <a:stretch/>
        </p:blipFill>
        <p:spPr>
          <a:xfrm>
            <a:off x="7157112" y="3147712"/>
            <a:ext cx="1414274" cy="982475"/>
          </a:xfrm>
          <a:prstGeom prst="rect">
            <a:avLst/>
          </a:prstGeom>
          <a:noFill/>
          <a:ln>
            <a:noFill/>
          </a:ln>
        </p:spPr>
      </p:pic>
      <p:sp>
        <p:nvSpPr>
          <p:cNvPr id="252" name="Shape 252"/>
          <p:cNvSpPr txBox="1"/>
          <p:nvPr/>
        </p:nvSpPr>
        <p:spPr>
          <a:xfrm>
            <a:off x="6584450" y="4130200"/>
            <a:ext cx="2247900" cy="6939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26:  Subaru Forester</a:t>
            </a:r>
            <a:endParaRPr/>
          </a:p>
        </p:txBody>
      </p:sp>
      <p:pic>
        <p:nvPicPr>
          <p:cNvPr id="253" name="Shape 253"/>
          <p:cNvPicPr preferRelativeResize="0"/>
          <p:nvPr/>
        </p:nvPicPr>
        <p:blipFill rotWithShape="1">
          <a:blip r:embed="rId4">
            <a:alphaModFix/>
          </a:blip>
          <a:srcRect/>
          <a:stretch/>
        </p:blipFill>
        <p:spPr>
          <a:xfrm>
            <a:off x="6963399" y="137332"/>
            <a:ext cx="1801725" cy="1188091"/>
          </a:xfrm>
          <a:prstGeom prst="rect">
            <a:avLst/>
          </a:prstGeom>
          <a:noFill/>
          <a:ln>
            <a:noFill/>
          </a:ln>
        </p:spPr>
      </p:pic>
      <p:sp>
        <p:nvSpPr>
          <p:cNvPr id="254" name="Shape 254"/>
          <p:cNvSpPr txBox="1"/>
          <p:nvPr/>
        </p:nvSpPr>
        <p:spPr>
          <a:xfrm>
            <a:off x="6584399" y="1152475"/>
            <a:ext cx="25596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24:  Mini Cooper</a:t>
            </a:r>
            <a:endParaRPr/>
          </a:p>
        </p:txBody>
      </p:sp>
      <p:pic>
        <p:nvPicPr>
          <p:cNvPr id="255" name="Shape 255"/>
          <p:cNvPicPr preferRelativeResize="0"/>
          <p:nvPr/>
        </p:nvPicPr>
        <p:blipFill rotWithShape="1">
          <a:blip r:embed="rId5">
            <a:alphaModFix/>
          </a:blip>
          <a:srcRect/>
          <a:stretch/>
        </p:blipFill>
        <p:spPr>
          <a:xfrm>
            <a:off x="6963396" y="1659521"/>
            <a:ext cx="1801725" cy="1198974"/>
          </a:xfrm>
          <a:prstGeom prst="rect">
            <a:avLst/>
          </a:prstGeom>
          <a:noFill/>
          <a:ln>
            <a:noFill/>
          </a:ln>
        </p:spPr>
      </p:pic>
      <p:sp>
        <p:nvSpPr>
          <p:cNvPr id="256" name="Shape 256"/>
          <p:cNvSpPr txBox="1"/>
          <p:nvPr/>
        </p:nvSpPr>
        <p:spPr>
          <a:xfrm>
            <a:off x="6584449" y="2674525"/>
            <a:ext cx="25596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25:  Ford Taurus    </a:t>
            </a:r>
            <a:endParaRPr/>
          </a:p>
        </p:txBody>
      </p:sp>
      <p:pic>
        <p:nvPicPr>
          <p:cNvPr id="257" name="Shape 257" descr="Commutes.PNG"/>
          <p:cNvPicPr preferRelativeResize="0"/>
          <p:nvPr/>
        </p:nvPicPr>
        <p:blipFill rotWithShape="1">
          <a:blip r:embed="rId6">
            <a:alphaModFix/>
          </a:blip>
          <a:srcRect/>
          <a:stretch/>
        </p:blipFill>
        <p:spPr>
          <a:xfrm>
            <a:off x="4152900" y="0"/>
            <a:ext cx="2431550" cy="5143499"/>
          </a:xfrm>
          <a:prstGeom prst="rect">
            <a:avLst/>
          </a:prstGeom>
          <a:noFill/>
          <a:ln>
            <a:noFill/>
          </a:ln>
        </p:spPr>
      </p:pic>
      <p:pic>
        <p:nvPicPr>
          <p:cNvPr id="258" name="Shape 258" descr="commutes_legend.PNG"/>
          <p:cNvPicPr preferRelativeResize="0"/>
          <p:nvPr/>
        </p:nvPicPr>
        <p:blipFill rotWithShape="1">
          <a:blip r:embed="rId7">
            <a:alphaModFix/>
          </a:blip>
          <a:srcRect/>
          <a:stretch/>
        </p:blipFill>
        <p:spPr>
          <a:xfrm>
            <a:off x="5117925" y="3466950"/>
            <a:ext cx="1466525" cy="1600200"/>
          </a:xfrm>
          <a:prstGeom prst="rect">
            <a:avLst/>
          </a:prstGeom>
          <a:noFill/>
          <a:ln w="9525" cap="flat" cmpd="sng">
            <a:solidFill>
              <a:schemeClr val="dk1"/>
            </a:solidFill>
            <a:prstDash val="solid"/>
            <a:round/>
            <a:headEnd type="none" w="sm" len="sm"/>
            <a:tailEnd type="none" w="sm" len="sm"/>
          </a:ln>
        </p:spPr>
      </p:pic>
      <p:sp>
        <p:nvSpPr>
          <p:cNvPr id="259" name="Shape 259"/>
          <p:cNvSpPr txBox="1"/>
          <p:nvPr/>
        </p:nvSpPr>
        <p:spPr>
          <a:xfrm>
            <a:off x="1312500" y="3926800"/>
            <a:ext cx="2840400" cy="89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23:  GPS and BC Commute Data During AM Rush Hour 07/05/17</a:t>
            </a:r>
            <a:endParaRPr/>
          </a:p>
        </p:txBody>
      </p:sp>
      <p:sp>
        <p:nvSpPr>
          <p:cNvPr id="260" name="Shape 260"/>
          <p:cNvSpPr txBox="1"/>
          <p:nvPr/>
        </p:nvSpPr>
        <p:spPr>
          <a:xfrm>
            <a:off x="0" y="4703625"/>
            <a:ext cx="3339900" cy="4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8"/>
              </a:rPr>
              <a:t>https://www.cars.com/research/mini-cooper-2007/</a:t>
            </a:r>
            <a:endParaRPr/>
          </a:p>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9"/>
              </a:rPr>
              <a:t>http://blog.caranddriver.com/subaru-forester-updated-for-japan-likely-for-our-market-for-2017/</a:t>
            </a:r>
            <a:endParaRPr/>
          </a:p>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10"/>
              </a:rPr>
              <a:t>http://www.autoblog.com/buy/2004-Ford-Taurus/</a:t>
            </a:r>
            <a:endParaRPr/>
          </a:p>
        </p:txBody>
      </p:sp>
      <p:sp>
        <p:nvSpPr>
          <p:cNvPr id="261" name="Shape 261"/>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descr="dexter_comm_0705.PNG"/>
          <p:cNvPicPr preferRelativeResize="0"/>
          <p:nvPr/>
        </p:nvPicPr>
        <p:blipFill rotWithShape="1">
          <a:blip r:embed="rId3">
            <a:alphaModFix/>
          </a:blip>
          <a:srcRect/>
          <a:stretch/>
        </p:blipFill>
        <p:spPr>
          <a:xfrm>
            <a:off x="3035985" y="766425"/>
            <a:ext cx="2927050" cy="4084275"/>
          </a:xfrm>
          <a:prstGeom prst="rect">
            <a:avLst/>
          </a:prstGeom>
          <a:noFill/>
          <a:ln>
            <a:noFill/>
          </a:ln>
        </p:spPr>
      </p:pic>
      <p:pic>
        <p:nvPicPr>
          <p:cNvPr id="267" name="Shape 267" descr="kat_comm_0705.PNG"/>
          <p:cNvPicPr preferRelativeResize="0"/>
          <p:nvPr/>
        </p:nvPicPr>
        <p:blipFill rotWithShape="1">
          <a:blip r:embed="rId4">
            <a:alphaModFix/>
          </a:blip>
          <a:srcRect/>
          <a:stretch/>
        </p:blipFill>
        <p:spPr>
          <a:xfrm>
            <a:off x="61774" y="766425"/>
            <a:ext cx="2791199" cy="4084276"/>
          </a:xfrm>
          <a:prstGeom prst="rect">
            <a:avLst/>
          </a:prstGeom>
          <a:noFill/>
          <a:ln>
            <a:noFill/>
          </a:ln>
        </p:spPr>
      </p:pic>
      <p:sp>
        <p:nvSpPr>
          <p:cNvPr id="268" name="Shape 268"/>
          <p:cNvSpPr txBox="1"/>
          <p:nvPr/>
        </p:nvSpPr>
        <p:spPr>
          <a:xfrm>
            <a:off x="102262" y="4809600"/>
            <a:ext cx="2710200" cy="3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27: Kat’s Commute</a:t>
            </a:r>
            <a:endParaRPr/>
          </a:p>
        </p:txBody>
      </p:sp>
      <p:sp>
        <p:nvSpPr>
          <p:cNvPr id="269" name="Shape 269"/>
          <p:cNvSpPr txBox="1"/>
          <p:nvPr/>
        </p:nvSpPr>
        <p:spPr>
          <a:xfrm>
            <a:off x="3103900" y="4809587"/>
            <a:ext cx="2791200" cy="3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28: Dexter’s Commute</a:t>
            </a:r>
            <a:endParaRPr/>
          </a:p>
        </p:txBody>
      </p:sp>
      <p:sp>
        <p:nvSpPr>
          <p:cNvPr id="270" name="Shape 270"/>
          <p:cNvSpPr/>
          <p:nvPr/>
        </p:nvSpPr>
        <p:spPr>
          <a:xfrm>
            <a:off x="7377525" y="4084275"/>
            <a:ext cx="1411200" cy="834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1" name="Shape 271" descr="molly_comm_0705.PNG"/>
          <p:cNvPicPr preferRelativeResize="0"/>
          <p:nvPr/>
        </p:nvPicPr>
        <p:blipFill rotWithShape="1">
          <a:blip r:embed="rId5">
            <a:alphaModFix/>
          </a:blip>
          <a:srcRect/>
          <a:stretch/>
        </p:blipFill>
        <p:spPr>
          <a:xfrm>
            <a:off x="6146024" y="725325"/>
            <a:ext cx="2927050" cy="4084275"/>
          </a:xfrm>
          <a:prstGeom prst="rect">
            <a:avLst/>
          </a:prstGeom>
          <a:noFill/>
          <a:ln>
            <a:noFill/>
          </a:ln>
        </p:spPr>
      </p:pic>
      <p:sp>
        <p:nvSpPr>
          <p:cNvPr id="272" name="Shape 272"/>
          <p:cNvSpPr txBox="1"/>
          <p:nvPr/>
        </p:nvSpPr>
        <p:spPr>
          <a:xfrm>
            <a:off x="6186512" y="4809587"/>
            <a:ext cx="2853000" cy="333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29: Molly’s Commute</a:t>
            </a:r>
            <a:endParaRPr/>
          </a:p>
        </p:txBody>
      </p:sp>
      <p:pic>
        <p:nvPicPr>
          <p:cNvPr id="273" name="Shape 273" descr="Kat_Commute_Legend_BC.PNG"/>
          <p:cNvPicPr preferRelativeResize="0"/>
          <p:nvPr/>
        </p:nvPicPr>
        <p:blipFill rotWithShape="1">
          <a:blip r:embed="rId6">
            <a:alphaModFix/>
          </a:blip>
          <a:srcRect/>
          <a:stretch/>
        </p:blipFill>
        <p:spPr>
          <a:xfrm>
            <a:off x="1584625" y="3269675"/>
            <a:ext cx="1227849" cy="1385250"/>
          </a:xfrm>
          <a:prstGeom prst="rect">
            <a:avLst/>
          </a:prstGeom>
          <a:noFill/>
          <a:ln w="9525" cap="flat" cmpd="sng">
            <a:solidFill>
              <a:schemeClr val="dk1"/>
            </a:solidFill>
            <a:prstDash val="solid"/>
            <a:round/>
            <a:headEnd type="none" w="sm" len="sm"/>
            <a:tailEnd type="none" w="sm" len="sm"/>
          </a:ln>
        </p:spPr>
      </p:pic>
      <p:pic>
        <p:nvPicPr>
          <p:cNvPr id="274" name="Shape 274" descr="Dexter_Commute_Legend_BC.PNG"/>
          <p:cNvPicPr preferRelativeResize="0"/>
          <p:nvPr/>
        </p:nvPicPr>
        <p:blipFill rotWithShape="1">
          <a:blip r:embed="rId7">
            <a:alphaModFix/>
          </a:blip>
          <a:srcRect/>
          <a:stretch/>
        </p:blipFill>
        <p:spPr>
          <a:xfrm>
            <a:off x="4497974" y="2474550"/>
            <a:ext cx="1447799" cy="1609725"/>
          </a:xfrm>
          <a:prstGeom prst="rect">
            <a:avLst/>
          </a:prstGeom>
          <a:noFill/>
          <a:ln w="9525" cap="flat" cmpd="sng">
            <a:solidFill>
              <a:schemeClr val="dk1"/>
            </a:solidFill>
            <a:prstDash val="solid"/>
            <a:round/>
            <a:headEnd type="none" w="sm" len="sm"/>
            <a:tailEnd type="none" w="sm" len="sm"/>
          </a:ln>
        </p:spPr>
      </p:pic>
      <p:pic>
        <p:nvPicPr>
          <p:cNvPr id="275" name="Shape 275" descr="Molly_Commute_BC_Legend.PNG"/>
          <p:cNvPicPr preferRelativeResize="0"/>
          <p:nvPr/>
        </p:nvPicPr>
        <p:blipFill rotWithShape="1">
          <a:blip r:embed="rId8">
            <a:alphaModFix/>
          </a:blip>
          <a:srcRect/>
          <a:stretch/>
        </p:blipFill>
        <p:spPr>
          <a:xfrm>
            <a:off x="6231362" y="814112"/>
            <a:ext cx="1419225" cy="1619250"/>
          </a:xfrm>
          <a:prstGeom prst="rect">
            <a:avLst/>
          </a:prstGeom>
          <a:noFill/>
          <a:ln w="9525" cap="flat" cmpd="sng">
            <a:solidFill>
              <a:schemeClr val="dk1"/>
            </a:solidFill>
            <a:prstDash val="solid"/>
            <a:round/>
            <a:headEnd type="none" w="sm" len="sm"/>
            <a:tailEnd type="none" w="sm" len="sm"/>
          </a:ln>
        </p:spPr>
      </p:pic>
      <p:sp>
        <p:nvSpPr>
          <p:cNvPr id="276" name="Shape 276"/>
          <p:cNvSpPr txBox="1">
            <a:spLocks noGrp="1"/>
          </p:cNvSpPr>
          <p:nvPr>
            <p:ph type="title"/>
          </p:nvPr>
        </p:nvSpPr>
        <p:spPr>
          <a:xfrm>
            <a:off x="35400" y="38175"/>
            <a:ext cx="90732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Commute Studies</a:t>
            </a:r>
            <a:endParaRPr/>
          </a:p>
        </p:txBody>
      </p:sp>
      <p:sp>
        <p:nvSpPr>
          <p:cNvPr id="277" name="Shape 27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Shape 282"/>
          <p:cNvPicPr preferRelativeResize="0"/>
          <p:nvPr/>
        </p:nvPicPr>
        <p:blipFill rotWithShape="1">
          <a:blip r:embed="rId3">
            <a:alphaModFix/>
          </a:blip>
          <a:srcRect/>
          <a:stretch/>
        </p:blipFill>
        <p:spPr>
          <a:xfrm>
            <a:off x="337437" y="1"/>
            <a:ext cx="8469131" cy="5143500"/>
          </a:xfrm>
          <a:prstGeom prst="rect">
            <a:avLst/>
          </a:prstGeom>
          <a:noFill/>
          <a:ln>
            <a:noFill/>
          </a:ln>
        </p:spPr>
      </p:pic>
      <p:sp>
        <p:nvSpPr>
          <p:cNvPr id="283" name="Shape 283"/>
          <p:cNvSpPr txBox="1"/>
          <p:nvPr/>
        </p:nvSpPr>
        <p:spPr>
          <a:xfrm>
            <a:off x="6640275" y="0"/>
            <a:ext cx="2166300" cy="610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30:  Commute BC Averages</a:t>
            </a:r>
            <a:endParaRPr/>
          </a:p>
        </p:txBody>
      </p:sp>
      <p:sp>
        <p:nvSpPr>
          <p:cNvPr id="284" name="Shape 28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23</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Shuttle</a:t>
            </a:r>
            <a:endParaRPr/>
          </a:p>
        </p:txBody>
      </p:sp>
      <p:sp>
        <p:nvSpPr>
          <p:cNvPr id="290" name="Shape 290"/>
          <p:cNvSpPr txBox="1">
            <a:spLocks noGrp="1"/>
          </p:cNvSpPr>
          <p:nvPr>
            <p:ph type="body" idx="1"/>
          </p:nvPr>
        </p:nvSpPr>
        <p:spPr>
          <a:xfrm>
            <a:off x="177215" y="1000599"/>
            <a:ext cx="85206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Main St./ Eden Ave. Garage Route</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North Route</a:t>
            </a:r>
            <a:endParaRPr/>
          </a:p>
          <a:p>
            <a:pPr marL="0" marR="0" lvl="0" indent="0" algn="l" rtl="0">
              <a:lnSpc>
                <a:spcPct val="115000"/>
              </a:lnSpc>
              <a:spcBef>
                <a:spcPts val="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91" name="Shape 291"/>
          <p:cNvPicPr preferRelativeResize="0"/>
          <p:nvPr/>
        </p:nvPicPr>
        <p:blipFill rotWithShape="1">
          <a:blip r:embed="rId3">
            <a:alphaModFix/>
          </a:blip>
          <a:srcRect/>
          <a:stretch/>
        </p:blipFill>
        <p:spPr>
          <a:xfrm>
            <a:off x="857625" y="1898974"/>
            <a:ext cx="2131350" cy="2843825"/>
          </a:xfrm>
          <a:prstGeom prst="rect">
            <a:avLst/>
          </a:prstGeom>
          <a:noFill/>
          <a:ln>
            <a:noFill/>
          </a:ln>
        </p:spPr>
      </p:pic>
      <p:sp>
        <p:nvSpPr>
          <p:cNvPr id="292" name="Shape 292"/>
          <p:cNvSpPr txBox="1"/>
          <p:nvPr/>
        </p:nvSpPr>
        <p:spPr>
          <a:xfrm>
            <a:off x="811650" y="4742800"/>
            <a:ext cx="2223300" cy="36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31:  Shuttle Bus</a:t>
            </a:r>
            <a:endParaRPr/>
          </a:p>
        </p:txBody>
      </p:sp>
      <p:pic>
        <p:nvPicPr>
          <p:cNvPr id="293" name="Shape 293"/>
          <p:cNvPicPr preferRelativeResize="0"/>
          <p:nvPr/>
        </p:nvPicPr>
        <p:blipFill rotWithShape="1">
          <a:blip r:embed="rId4">
            <a:alphaModFix/>
          </a:blip>
          <a:srcRect/>
          <a:stretch/>
        </p:blipFill>
        <p:spPr>
          <a:xfrm>
            <a:off x="4437515" y="121875"/>
            <a:ext cx="4542584" cy="3971974"/>
          </a:xfrm>
          <a:prstGeom prst="rect">
            <a:avLst/>
          </a:prstGeom>
          <a:noFill/>
          <a:ln>
            <a:noFill/>
          </a:ln>
        </p:spPr>
      </p:pic>
      <p:sp>
        <p:nvSpPr>
          <p:cNvPr id="294" name="Shape 294"/>
          <p:cNvSpPr txBox="1"/>
          <p:nvPr/>
        </p:nvSpPr>
        <p:spPr>
          <a:xfrm>
            <a:off x="4513925" y="4160400"/>
            <a:ext cx="3034200" cy="36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32:  Shuttle Bus Routes</a:t>
            </a:r>
            <a:endParaRPr/>
          </a:p>
        </p:txBody>
      </p:sp>
      <p:sp>
        <p:nvSpPr>
          <p:cNvPr id="295" name="Shape 29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24</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Shape 300"/>
          <p:cNvSpPr txBox="1">
            <a:spLocks noGrp="1"/>
          </p:cNvSpPr>
          <p:nvPr>
            <p:ph type="title"/>
          </p:nvPr>
        </p:nvSpPr>
        <p:spPr>
          <a:xfrm>
            <a:off x="311700" y="1174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Shuttle route</a:t>
            </a:r>
            <a:endParaRPr/>
          </a:p>
        </p:txBody>
      </p:sp>
      <p:pic>
        <p:nvPicPr>
          <p:cNvPr id="301" name="Shape 301"/>
          <p:cNvPicPr preferRelativeResize="0"/>
          <p:nvPr/>
        </p:nvPicPr>
        <p:blipFill rotWithShape="1">
          <a:blip r:embed="rId3">
            <a:alphaModFix/>
          </a:blip>
          <a:srcRect/>
          <a:stretch/>
        </p:blipFill>
        <p:spPr>
          <a:xfrm>
            <a:off x="570699" y="633049"/>
            <a:ext cx="6766726" cy="4329124"/>
          </a:xfrm>
          <a:prstGeom prst="rect">
            <a:avLst/>
          </a:prstGeom>
          <a:noFill/>
          <a:ln>
            <a:noFill/>
          </a:ln>
        </p:spPr>
      </p:pic>
      <p:sp>
        <p:nvSpPr>
          <p:cNvPr id="302" name="Shape 302"/>
          <p:cNvSpPr txBox="1"/>
          <p:nvPr/>
        </p:nvSpPr>
        <p:spPr>
          <a:xfrm>
            <a:off x="0" y="4809500"/>
            <a:ext cx="4113000" cy="3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33: Shuttle Route PM</a:t>
            </a:r>
            <a:r>
              <a:rPr lang="en" sz="1400" b="1" i="0" u="none" strike="noStrike" cap="none" baseline="-25000">
                <a:solidFill>
                  <a:srgbClr val="000000"/>
                </a:solidFill>
                <a:latin typeface="Arial"/>
                <a:ea typeface="Arial"/>
                <a:cs typeface="Arial"/>
                <a:sym typeface="Arial"/>
              </a:rPr>
              <a:t>2.5 </a:t>
            </a:r>
            <a:r>
              <a:rPr lang="en" sz="1400" b="1" i="0" u="none" strike="noStrike" cap="none">
                <a:solidFill>
                  <a:srgbClr val="000000"/>
                </a:solidFill>
                <a:latin typeface="Arial"/>
                <a:ea typeface="Arial"/>
                <a:cs typeface="Arial"/>
                <a:sym typeface="Arial"/>
              </a:rPr>
              <a:t>and BC </a:t>
            </a:r>
            <a:endParaRPr/>
          </a:p>
        </p:txBody>
      </p:sp>
      <p:sp>
        <p:nvSpPr>
          <p:cNvPr id="303" name="Shape 30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Walking Studies</a:t>
            </a:r>
            <a:endParaRPr/>
          </a:p>
        </p:txBody>
      </p:sp>
      <p:sp>
        <p:nvSpPr>
          <p:cNvPr id="309" name="Shape 309"/>
          <p:cNvSpPr txBox="1">
            <a:spLocks noGrp="1"/>
          </p:cNvSpPr>
          <p:nvPr>
            <p:ph type="body" idx="1"/>
          </p:nvPr>
        </p:nvSpPr>
        <p:spPr>
          <a:xfrm>
            <a:off x="311700" y="1152475"/>
            <a:ext cx="37248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UC Shuttle Bus Route </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Camp Washington</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CW#1: 07/12/17</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2 separate walks </a:t>
            </a:r>
            <a:endParaRPr/>
          </a:p>
          <a:p>
            <a:pPr marL="1885950" marR="0" lvl="3"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CW#1K: PM</a:t>
            </a:r>
            <a:r>
              <a:rPr lang="en" sz="1400" b="0" i="0" u="none" strike="noStrike" cap="none" baseline="-25000">
                <a:solidFill>
                  <a:schemeClr val="dk1"/>
                </a:solidFill>
                <a:latin typeface="Arial"/>
                <a:ea typeface="Arial"/>
                <a:cs typeface="Arial"/>
                <a:sym typeface="Arial"/>
              </a:rPr>
              <a:t>2.5</a:t>
            </a:r>
            <a:r>
              <a:rPr lang="en" sz="1400" b="0" i="0" u="none" strike="noStrike" cap="none">
                <a:solidFill>
                  <a:schemeClr val="dk1"/>
                </a:solidFill>
                <a:latin typeface="Arial"/>
                <a:ea typeface="Arial"/>
                <a:cs typeface="Arial"/>
                <a:sym typeface="Arial"/>
              </a:rPr>
              <a:t> and BC (90 secs)</a:t>
            </a:r>
            <a:endParaRPr/>
          </a:p>
          <a:p>
            <a:pPr marL="1885950" marR="0" lvl="3"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CW#1M: PM</a:t>
            </a:r>
            <a:r>
              <a:rPr lang="en" sz="1400" b="0" i="0" u="none" strike="noStrike" cap="none" baseline="-25000">
                <a:solidFill>
                  <a:schemeClr val="dk1"/>
                </a:solidFill>
                <a:latin typeface="Arial"/>
                <a:ea typeface="Arial"/>
                <a:cs typeface="Arial"/>
                <a:sym typeface="Arial"/>
              </a:rPr>
              <a:t>2.5</a:t>
            </a:r>
            <a:r>
              <a:rPr lang="en" sz="1400" b="0" i="0" u="none" strike="noStrike" cap="none">
                <a:solidFill>
                  <a:schemeClr val="dk1"/>
                </a:solidFill>
                <a:latin typeface="Arial"/>
                <a:ea typeface="Arial"/>
                <a:cs typeface="Arial"/>
                <a:sym typeface="Arial"/>
              </a:rPr>
              <a:t>, BC, and sound (30 secs)</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CW#2: 07/14/17</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PM</a:t>
            </a:r>
            <a:r>
              <a:rPr lang="en" sz="1400" b="0" i="0" u="none" strike="noStrike" cap="none" baseline="-25000">
                <a:solidFill>
                  <a:schemeClr val="dk1"/>
                </a:solidFill>
                <a:latin typeface="Arial"/>
                <a:ea typeface="Arial"/>
                <a:cs typeface="Arial"/>
                <a:sym typeface="Arial"/>
              </a:rPr>
              <a:t>2.5</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CW#3: 07/17/17</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PM</a:t>
            </a:r>
            <a:r>
              <a:rPr lang="en" sz="1400" b="0" i="0" u="none" strike="noStrike" cap="none" baseline="-25000">
                <a:solidFill>
                  <a:schemeClr val="dk1"/>
                </a:solidFill>
                <a:latin typeface="Arial"/>
                <a:ea typeface="Arial"/>
                <a:cs typeface="Arial"/>
                <a:sym typeface="Arial"/>
              </a:rPr>
              <a:t>2.5</a:t>
            </a:r>
            <a:r>
              <a:rPr lang="en" sz="1400" b="0" i="0" u="none" strike="noStrike" cap="none">
                <a:solidFill>
                  <a:schemeClr val="dk1"/>
                </a:solidFill>
                <a:latin typeface="Arial"/>
                <a:ea typeface="Arial"/>
                <a:cs typeface="Arial"/>
                <a:sym typeface="Arial"/>
              </a:rPr>
              <a:t> and sound</a:t>
            </a:r>
            <a:endParaRPr/>
          </a:p>
          <a:p>
            <a:pPr marL="285750" marR="0" lvl="0" indent="-171450" algn="l" rtl="0">
              <a:lnSpc>
                <a:spcPct val="100000"/>
              </a:lnSpc>
              <a:spcBef>
                <a:spcPts val="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10" name="Shape 310"/>
          <p:cNvPicPr preferRelativeResize="0"/>
          <p:nvPr/>
        </p:nvPicPr>
        <p:blipFill rotWithShape="1">
          <a:blip r:embed="rId3">
            <a:alphaModFix/>
          </a:blip>
          <a:srcRect l="50680" t="38774" r="30255" b="8719"/>
          <a:stretch/>
        </p:blipFill>
        <p:spPr>
          <a:xfrm>
            <a:off x="6654032" y="0"/>
            <a:ext cx="2489966" cy="5143498"/>
          </a:xfrm>
          <a:prstGeom prst="rect">
            <a:avLst/>
          </a:prstGeom>
          <a:noFill/>
          <a:ln>
            <a:noFill/>
          </a:ln>
        </p:spPr>
      </p:pic>
      <p:sp>
        <p:nvSpPr>
          <p:cNvPr id="311" name="Shape 311"/>
          <p:cNvSpPr txBox="1"/>
          <p:nvPr/>
        </p:nvSpPr>
        <p:spPr>
          <a:xfrm>
            <a:off x="4764625" y="2390400"/>
            <a:ext cx="1889400" cy="36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34:  Walking</a:t>
            </a:r>
            <a:endParaRPr/>
          </a:p>
        </p:txBody>
      </p:sp>
      <p:sp>
        <p:nvSpPr>
          <p:cNvPr id="312" name="Shape 31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26</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descr="UCshuttlwalk_0710_BC.PNG"/>
          <p:cNvPicPr preferRelativeResize="0"/>
          <p:nvPr/>
        </p:nvPicPr>
        <p:blipFill rotWithShape="1">
          <a:blip r:embed="rId3">
            <a:alphaModFix/>
          </a:blip>
          <a:srcRect/>
          <a:stretch/>
        </p:blipFill>
        <p:spPr>
          <a:xfrm>
            <a:off x="12" y="1719524"/>
            <a:ext cx="4529824" cy="3431561"/>
          </a:xfrm>
          <a:prstGeom prst="rect">
            <a:avLst/>
          </a:prstGeom>
          <a:noFill/>
          <a:ln>
            <a:noFill/>
          </a:ln>
        </p:spPr>
      </p:pic>
      <p:pic>
        <p:nvPicPr>
          <p:cNvPr id="318" name="Shape 318" descr="UCshuttlwalk_0710_PM.PNG"/>
          <p:cNvPicPr preferRelativeResize="0"/>
          <p:nvPr/>
        </p:nvPicPr>
        <p:blipFill rotWithShape="1">
          <a:blip r:embed="rId4">
            <a:alphaModFix/>
          </a:blip>
          <a:srcRect/>
          <a:stretch/>
        </p:blipFill>
        <p:spPr>
          <a:xfrm>
            <a:off x="4614174" y="1727099"/>
            <a:ext cx="4529824" cy="3416399"/>
          </a:xfrm>
          <a:prstGeom prst="rect">
            <a:avLst/>
          </a:prstGeom>
          <a:noFill/>
          <a:ln>
            <a:noFill/>
          </a:ln>
        </p:spPr>
      </p:pic>
      <p:pic>
        <p:nvPicPr>
          <p:cNvPr id="319" name="Shape 319" descr="UCshuttlwalk_0710_BC_legend.PNG"/>
          <p:cNvPicPr preferRelativeResize="0"/>
          <p:nvPr/>
        </p:nvPicPr>
        <p:blipFill rotWithShape="1">
          <a:blip r:embed="rId5">
            <a:alphaModFix/>
          </a:blip>
          <a:srcRect/>
          <a:stretch/>
        </p:blipFill>
        <p:spPr>
          <a:xfrm>
            <a:off x="3053362" y="1743075"/>
            <a:ext cx="1438275" cy="1657350"/>
          </a:xfrm>
          <a:prstGeom prst="rect">
            <a:avLst/>
          </a:prstGeom>
          <a:noFill/>
          <a:ln w="9525" cap="flat" cmpd="sng">
            <a:solidFill>
              <a:schemeClr val="dk1"/>
            </a:solidFill>
            <a:prstDash val="solid"/>
            <a:round/>
            <a:headEnd type="none" w="sm" len="sm"/>
            <a:tailEnd type="none" w="sm" len="sm"/>
          </a:ln>
        </p:spPr>
      </p:pic>
      <p:pic>
        <p:nvPicPr>
          <p:cNvPr id="320" name="Shape 320" descr="UCshuttlwalk_0710_PM_legend.PNG"/>
          <p:cNvPicPr preferRelativeResize="0"/>
          <p:nvPr/>
        </p:nvPicPr>
        <p:blipFill rotWithShape="1">
          <a:blip r:embed="rId6">
            <a:alphaModFix/>
          </a:blip>
          <a:srcRect/>
          <a:stretch/>
        </p:blipFill>
        <p:spPr>
          <a:xfrm>
            <a:off x="7905675" y="1781175"/>
            <a:ext cx="1200150" cy="1581150"/>
          </a:xfrm>
          <a:prstGeom prst="rect">
            <a:avLst/>
          </a:prstGeom>
          <a:noFill/>
          <a:ln w="9525" cap="flat" cmpd="sng">
            <a:solidFill>
              <a:schemeClr val="dk1"/>
            </a:solidFill>
            <a:prstDash val="solid"/>
            <a:round/>
            <a:headEnd type="none" w="sm" len="sm"/>
            <a:tailEnd type="none" w="sm" len="sm"/>
          </a:ln>
        </p:spPr>
      </p:pic>
      <p:sp>
        <p:nvSpPr>
          <p:cNvPr id="321" name="Shape 321"/>
          <p:cNvSpPr txBox="1">
            <a:spLocks noGrp="1"/>
          </p:cNvSpPr>
          <p:nvPr>
            <p:ph type="title"/>
          </p:nvPr>
        </p:nvSpPr>
        <p:spPr>
          <a:xfrm>
            <a:off x="38175" y="7575"/>
            <a:ext cx="9144000" cy="995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Walking Studies</a:t>
            </a:r>
            <a:endParaRPr/>
          </a:p>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(UC Shuttle Walk)</a:t>
            </a:r>
            <a:endParaRPr/>
          </a:p>
        </p:txBody>
      </p:sp>
      <p:sp>
        <p:nvSpPr>
          <p:cNvPr id="322" name="Shape 322"/>
          <p:cNvSpPr txBox="1"/>
          <p:nvPr/>
        </p:nvSpPr>
        <p:spPr>
          <a:xfrm>
            <a:off x="997387" y="1289025"/>
            <a:ext cx="2191500" cy="29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35: BC [µg/m</a:t>
            </a:r>
            <a:r>
              <a:rPr lang="en" sz="1400" b="1" i="0" u="none" strike="noStrike" cap="none" baseline="30000">
                <a:solidFill>
                  <a:srgbClr val="000000"/>
                </a:solidFill>
                <a:latin typeface="Arial"/>
                <a:ea typeface="Arial"/>
                <a:cs typeface="Arial"/>
                <a:sym typeface="Arial"/>
              </a:rPr>
              <a:t>3</a:t>
            </a:r>
            <a:r>
              <a:rPr lang="en" sz="1400" b="1" i="0" u="none" strike="noStrike" cap="none">
                <a:solidFill>
                  <a:srgbClr val="000000"/>
                </a:solidFill>
                <a:latin typeface="Arial"/>
                <a:ea typeface="Arial"/>
                <a:cs typeface="Arial"/>
                <a:sym typeface="Arial"/>
              </a:rPr>
              <a:t>]</a:t>
            </a:r>
            <a:endParaRPr/>
          </a:p>
        </p:txBody>
      </p:sp>
      <p:sp>
        <p:nvSpPr>
          <p:cNvPr id="323" name="Shape 323"/>
          <p:cNvSpPr txBox="1"/>
          <p:nvPr/>
        </p:nvSpPr>
        <p:spPr>
          <a:xfrm>
            <a:off x="4852287" y="1216425"/>
            <a:ext cx="23169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36: PM</a:t>
            </a:r>
            <a:r>
              <a:rPr lang="en" sz="1400" b="1" i="0" u="none" strike="noStrike" cap="none" baseline="-25000">
                <a:solidFill>
                  <a:srgbClr val="000000"/>
                </a:solidFill>
                <a:latin typeface="Arial"/>
                <a:ea typeface="Arial"/>
                <a:cs typeface="Arial"/>
                <a:sym typeface="Arial"/>
              </a:rPr>
              <a:t>2.5</a:t>
            </a:r>
            <a:r>
              <a:rPr lang="en" sz="1400" b="1" i="0" u="none" strike="noStrike" cap="none">
                <a:solidFill>
                  <a:srgbClr val="000000"/>
                </a:solidFill>
                <a:latin typeface="Arial"/>
                <a:ea typeface="Arial"/>
                <a:cs typeface="Arial"/>
                <a:sym typeface="Arial"/>
              </a:rPr>
              <a:t> </a:t>
            </a:r>
            <a:r>
              <a:rPr lang="en" sz="1400" b="1" i="0" u="none" strike="noStrike" cap="none">
                <a:solidFill>
                  <a:schemeClr val="dk1"/>
                </a:solidFill>
                <a:latin typeface="Arial"/>
                <a:ea typeface="Arial"/>
                <a:cs typeface="Arial"/>
                <a:sym typeface="Arial"/>
              </a:rPr>
              <a:t>[µg/m</a:t>
            </a:r>
            <a:r>
              <a:rPr lang="en" sz="1400" b="1" i="0" u="none" strike="noStrike" cap="none" baseline="30000">
                <a:solidFill>
                  <a:schemeClr val="dk1"/>
                </a:solidFill>
                <a:latin typeface="Arial"/>
                <a:ea typeface="Arial"/>
                <a:cs typeface="Arial"/>
                <a:sym typeface="Arial"/>
              </a:rPr>
              <a:t>3</a:t>
            </a:r>
            <a:r>
              <a:rPr lang="en" sz="1400" b="1" i="0" u="none" strike="noStrike" cap="none">
                <a:solidFill>
                  <a:schemeClr val="dk1"/>
                </a:solidFill>
                <a:latin typeface="Arial"/>
                <a:ea typeface="Arial"/>
                <a:cs typeface="Arial"/>
                <a:sym typeface="Arial"/>
              </a:rPr>
              <a:t>]</a:t>
            </a:r>
            <a:endParaRPr/>
          </a:p>
        </p:txBody>
      </p:sp>
      <p:sp>
        <p:nvSpPr>
          <p:cNvPr id="324" name="Shape 32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27</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p:nvPr/>
        </p:nvSpPr>
        <p:spPr>
          <a:xfrm>
            <a:off x="7434800" y="4044500"/>
            <a:ext cx="1499400" cy="8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Shape 330" descr="Molly_campwashwalk_BC.PNG"/>
          <p:cNvPicPr preferRelativeResize="0"/>
          <p:nvPr/>
        </p:nvPicPr>
        <p:blipFill rotWithShape="1">
          <a:blip r:embed="rId3">
            <a:alphaModFix/>
          </a:blip>
          <a:srcRect/>
          <a:stretch/>
        </p:blipFill>
        <p:spPr>
          <a:xfrm>
            <a:off x="26" y="0"/>
            <a:ext cx="2719625" cy="5143499"/>
          </a:xfrm>
          <a:prstGeom prst="rect">
            <a:avLst/>
          </a:prstGeom>
          <a:noFill/>
          <a:ln>
            <a:noFill/>
          </a:ln>
        </p:spPr>
      </p:pic>
      <p:pic>
        <p:nvPicPr>
          <p:cNvPr id="331" name="Shape 331" descr="Molly_campwashwalk_BC_legend.PNG"/>
          <p:cNvPicPr preferRelativeResize="0"/>
          <p:nvPr/>
        </p:nvPicPr>
        <p:blipFill rotWithShape="1">
          <a:blip r:embed="rId4">
            <a:alphaModFix/>
          </a:blip>
          <a:srcRect/>
          <a:stretch/>
        </p:blipFill>
        <p:spPr>
          <a:xfrm>
            <a:off x="1895475" y="1235750"/>
            <a:ext cx="1396750" cy="1638300"/>
          </a:xfrm>
          <a:prstGeom prst="rect">
            <a:avLst/>
          </a:prstGeom>
          <a:noFill/>
          <a:ln w="9525" cap="flat" cmpd="sng">
            <a:solidFill>
              <a:schemeClr val="dk1"/>
            </a:solidFill>
            <a:prstDash val="solid"/>
            <a:round/>
            <a:headEnd type="none" w="sm" len="sm"/>
            <a:tailEnd type="none" w="sm" len="sm"/>
          </a:ln>
        </p:spPr>
      </p:pic>
      <p:pic>
        <p:nvPicPr>
          <p:cNvPr id="332" name="Shape 332" descr="Molly_campwashwalk_PM.PNG"/>
          <p:cNvPicPr preferRelativeResize="0"/>
          <p:nvPr/>
        </p:nvPicPr>
        <p:blipFill rotWithShape="1">
          <a:blip r:embed="rId5">
            <a:alphaModFix/>
          </a:blip>
          <a:srcRect/>
          <a:stretch/>
        </p:blipFill>
        <p:spPr>
          <a:xfrm>
            <a:off x="6635499" y="0"/>
            <a:ext cx="2508499" cy="5143499"/>
          </a:xfrm>
          <a:prstGeom prst="rect">
            <a:avLst/>
          </a:prstGeom>
          <a:noFill/>
          <a:ln>
            <a:noFill/>
          </a:ln>
        </p:spPr>
      </p:pic>
      <p:pic>
        <p:nvPicPr>
          <p:cNvPr id="333" name="Shape 333" descr="Molly_campwashwalk_sound.PNG"/>
          <p:cNvPicPr preferRelativeResize="0"/>
          <p:nvPr/>
        </p:nvPicPr>
        <p:blipFill rotWithShape="1">
          <a:blip r:embed="rId6">
            <a:alphaModFix/>
          </a:blip>
          <a:srcRect/>
          <a:stretch/>
        </p:blipFill>
        <p:spPr>
          <a:xfrm>
            <a:off x="3343276" y="0"/>
            <a:ext cx="2668600" cy="5143500"/>
          </a:xfrm>
          <a:prstGeom prst="rect">
            <a:avLst/>
          </a:prstGeom>
          <a:noFill/>
          <a:ln>
            <a:noFill/>
          </a:ln>
        </p:spPr>
      </p:pic>
      <p:pic>
        <p:nvPicPr>
          <p:cNvPr id="334" name="Shape 334" descr="Molly_campwashwalk_sound_legend.PNG"/>
          <p:cNvPicPr preferRelativeResize="0"/>
          <p:nvPr/>
        </p:nvPicPr>
        <p:blipFill rotWithShape="1">
          <a:blip r:embed="rId7">
            <a:alphaModFix/>
          </a:blip>
          <a:srcRect/>
          <a:stretch/>
        </p:blipFill>
        <p:spPr>
          <a:xfrm>
            <a:off x="5437098" y="787198"/>
            <a:ext cx="1333500" cy="1349470"/>
          </a:xfrm>
          <a:prstGeom prst="rect">
            <a:avLst/>
          </a:prstGeom>
          <a:noFill/>
          <a:ln w="9525" cap="flat" cmpd="sng">
            <a:solidFill>
              <a:schemeClr val="dk1"/>
            </a:solidFill>
            <a:prstDash val="solid"/>
            <a:round/>
            <a:headEnd type="none" w="sm" len="sm"/>
            <a:tailEnd type="none" w="sm" len="sm"/>
          </a:ln>
        </p:spPr>
      </p:pic>
      <p:pic>
        <p:nvPicPr>
          <p:cNvPr id="335" name="Shape 335" descr="Molly_campwashwalk_PM_legend.PNG"/>
          <p:cNvPicPr preferRelativeResize="0"/>
          <p:nvPr/>
        </p:nvPicPr>
        <p:blipFill rotWithShape="1">
          <a:blip r:embed="rId8">
            <a:alphaModFix/>
          </a:blip>
          <a:srcRect/>
          <a:stretch/>
        </p:blipFill>
        <p:spPr>
          <a:xfrm>
            <a:off x="5668325" y="2372425"/>
            <a:ext cx="1194950" cy="1501899"/>
          </a:xfrm>
          <a:prstGeom prst="rect">
            <a:avLst/>
          </a:prstGeom>
          <a:noFill/>
          <a:ln w="9525" cap="flat" cmpd="sng">
            <a:solidFill>
              <a:schemeClr val="dk1"/>
            </a:solidFill>
            <a:prstDash val="solid"/>
            <a:round/>
            <a:headEnd type="none" w="sm" len="sm"/>
            <a:tailEnd type="none" w="sm" len="sm"/>
          </a:ln>
        </p:spPr>
      </p:pic>
      <p:sp>
        <p:nvSpPr>
          <p:cNvPr id="336" name="Shape 336"/>
          <p:cNvSpPr txBox="1"/>
          <p:nvPr/>
        </p:nvSpPr>
        <p:spPr>
          <a:xfrm>
            <a:off x="2080300" y="0"/>
            <a:ext cx="1708200" cy="6441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Arial"/>
                <a:ea typeface="Arial"/>
                <a:cs typeface="Arial"/>
                <a:sym typeface="Arial"/>
              </a:rPr>
              <a:t>CW#1M</a:t>
            </a:r>
            <a:endParaRPr/>
          </a:p>
        </p:txBody>
      </p:sp>
      <p:sp>
        <p:nvSpPr>
          <p:cNvPr id="337" name="Shape 337"/>
          <p:cNvSpPr txBox="1"/>
          <p:nvPr/>
        </p:nvSpPr>
        <p:spPr>
          <a:xfrm>
            <a:off x="5809075" y="4246500"/>
            <a:ext cx="1054200" cy="8847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39: PM</a:t>
            </a:r>
            <a:r>
              <a:rPr lang="en" sz="1400" b="1" i="0" u="none" strike="noStrike" cap="none" baseline="-25000">
                <a:solidFill>
                  <a:srgbClr val="000000"/>
                </a:solidFill>
                <a:latin typeface="Arial"/>
                <a:ea typeface="Arial"/>
                <a:cs typeface="Arial"/>
                <a:sym typeface="Arial"/>
              </a:rPr>
              <a:t>2.5</a:t>
            </a:r>
            <a:r>
              <a:rPr lang="en" sz="1400" b="1" i="0" u="none" strike="noStrike" cap="none">
                <a:solidFill>
                  <a:srgbClr val="000000"/>
                </a:solidFill>
                <a:latin typeface="Arial"/>
                <a:ea typeface="Arial"/>
                <a:cs typeface="Arial"/>
                <a:sym typeface="Arial"/>
              </a:rPr>
              <a:t> [µg/m</a:t>
            </a:r>
            <a:r>
              <a:rPr lang="en" sz="1400" b="1" i="0" u="none" strike="noStrike" cap="none" baseline="30000">
                <a:solidFill>
                  <a:srgbClr val="000000"/>
                </a:solidFill>
                <a:latin typeface="Arial"/>
                <a:ea typeface="Arial"/>
                <a:cs typeface="Arial"/>
                <a:sym typeface="Arial"/>
              </a:rPr>
              <a:t>3</a:t>
            </a:r>
            <a:r>
              <a:rPr lang="en" sz="1400" b="1" i="0" u="none" strike="noStrike" cap="none">
                <a:solidFill>
                  <a:srgbClr val="000000"/>
                </a:solidFill>
                <a:latin typeface="Arial"/>
                <a:ea typeface="Arial"/>
                <a:cs typeface="Arial"/>
                <a:sym typeface="Arial"/>
              </a:rPr>
              <a:t>]</a:t>
            </a:r>
            <a:endParaRPr/>
          </a:p>
        </p:txBody>
      </p:sp>
      <p:sp>
        <p:nvSpPr>
          <p:cNvPr id="338" name="Shape 338"/>
          <p:cNvSpPr txBox="1"/>
          <p:nvPr/>
        </p:nvSpPr>
        <p:spPr>
          <a:xfrm>
            <a:off x="2347275" y="4372500"/>
            <a:ext cx="996000" cy="7710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37: BC [µg/m</a:t>
            </a:r>
            <a:r>
              <a:rPr lang="en" sz="1400" b="1" i="0" u="none" strike="noStrike" cap="none" baseline="30000">
                <a:solidFill>
                  <a:srgbClr val="000000"/>
                </a:solidFill>
                <a:latin typeface="Arial"/>
                <a:ea typeface="Arial"/>
                <a:cs typeface="Arial"/>
                <a:sym typeface="Arial"/>
              </a:rPr>
              <a:t>3</a:t>
            </a:r>
            <a:r>
              <a:rPr lang="en" sz="1400" b="1" i="0" u="none" strike="noStrike" cap="none">
                <a:solidFill>
                  <a:srgbClr val="000000"/>
                </a:solidFill>
                <a:latin typeface="Arial"/>
                <a:ea typeface="Arial"/>
                <a:cs typeface="Arial"/>
                <a:sym typeface="Arial"/>
              </a:rPr>
              <a:t>]</a:t>
            </a:r>
            <a:endParaRPr/>
          </a:p>
        </p:txBody>
      </p:sp>
      <p:sp>
        <p:nvSpPr>
          <p:cNvPr id="339" name="Shape 339"/>
          <p:cNvSpPr txBox="1"/>
          <p:nvPr/>
        </p:nvSpPr>
        <p:spPr>
          <a:xfrm>
            <a:off x="5510425" y="0"/>
            <a:ext cx="1396800" cy="6441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38: Sound [dB]</a:t>
            </a:r>
            <a:endParaRPr/>
          </a:p>
        </p:txBody>
      </p:sp>
      <p:sp>
        <p:nvSpPr>
          <p:cNvPr id="340" name="Shape 34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28</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346" name="Shape 346"/>
          <p:cNvSpPr txBox="1"/>
          <p:nvPr/>
        </p:nvSpPr>
        <p:spPr>
          <a:xfrm>
            <a:off x="3293250" y="-47700"/>
            <a:ext cx="2557500" cy="41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Walking Studies</a:t>
            </a:r>
            <a:endParaRPr/>
          </a:p>
        </p:txBody>
      </p:sp>
      <p:pic>
        <p:nvPicPr>
          <p:cNvPr id="347" name="Shape 347" descr="Walking_Studies.PNG"/>
          <p:cNvPicPr preferRelativeResize="0"/>
          <p:nvPr/>
        </p:nvPicPr>
        <p:blipFill rotWithShape="1">
          <a:blip r:embed="rId3">
            <a:alphaModFix/>
          </a:blip>
          <a:srcRect/>
          <a:stretch/>
        </p:blipFill>
        <p:spPr>
          <a:xfrm>
            <a:off x="0" y="419707"/>
            <a:ext cx="9144000" cy="4723634"/>
          </a:xfrm>
          <a:prstGeom prst="rect">
            <a:avLst/>
          </a:prstGeom>
          <a:noFill/>
          <a:ln>
            <a:noFill/>
          </a:ln>
        </p:spPr>
      </p:pic>
      <p:sp>
        <p:nvSpPr>
          <p:cNvPr id="348" name="Shape 348"/>
          <p:cNvSpPr txBox="1"/>
          <p:nvPr/>
        </p:nvSpPr>
        <p:spPr>
          <a:xfrm>
            <a:off x="219475" y="38175"/>
            <a:ext cx="2490600" cy="65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40: Walking Studies</a:t>
            </a:r>
            <a:endParaRPr/>
          </a:p>
        </p:txBody>
      </p:sp>
      <p:sp>
        <p:nvSpPr>
          <p:cNvPr id="349" name="Shape 34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29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Abstract</a:t>
            </a:r>
            <a:endParaRPr/>
          </a:p>
        </p:txBody>
      </p:sp>
      <p:sp>
        <p:nvSpPr>
          <p:cNvPr id="71" name="Shape 71"/>
          <p:cNvSpPr txBox="1">
            <a:spLocks noGrp="1"/>
          </p:cNvSpPr>
          <p:nvPr>
            <p:ph type="body" idx="1"/>
          </p:nvPr>
        </p:nvSpPr>
        <p:spPr>
          <a:xfrm>
            <a:off x="0" y="457200"/>
            <a:ext cx="9144000" cy="4562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Problem Statement</a:t>
            </a:r>
            <a:endParaRPr/>
          </a:p>
          <a:p>
            <a:pPr marL="914400" marR="0" lvl="1" indent="-330200" algn="l" rtl="0">
              <a:lnSpc>
                <a:spcPct val="100000"/>
              </a:lnSpc>
              <a:spcBef>
                <a:spcPts val="6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PM</a:t>
            </a:r>
            <a:r>
              <a:rPr lang="en" sz="1600" b="0" i="0" u="none" strike="noStrike" cap="none" baseline="-25000">
                <a:solidFill>
                  <a:srgbClr val="000000"/>
                </a:solidFill>
                <a:latin typeface="Arial"/>
                <a:ea typeface="Arial"/>
                <a:cs typeface="Arial"/>
                <a:sym typeface="Arial"/>
              </a:rPr>
              <a:t>2.5</a:t>
            </a:r>
            <a:r>
              <a:rPr lang="en" sz="1600" b="0" i="0" u="none" strike="noStrike" cap="none">
                <a:solidFill>
                  <a:srgbClr val="000000"/>
                </a:solidFill>
                <a:latin typeface="Arial"/>
                <a:ea typeface="Arial"/>
                <a:cs typeface="Arial"/>
                <a:sym typeface="Arial"/>
              </a:rPr>
              <a:t> has a significant association with human health but has significant spatial variability</a:t>
            </a:r>
            <a:endParaRPr/>
          </a:p>
          <a:p>
            <a:pPr marL="914400" marR="0" lvl="1" indent="-330200" algn="l" rtl="0">
              <a:lnSpc>
                <a:spcPct val="100000"/>
              </a:lnSpc>
              <a:spcBef>
                <a:spcPts val="600"/>
              </a:spcBef>
              <a:spcAft>
                <a:spcPts val="0"/>
              </a:spcAft>
              <a:buClr>
                <a:srgbClr val="000000"/>
              </a:buClr>
              <a:buSzPts val="1600"/>
              <a:buFont typeface="Arial"/>
              <a:buChar char="•"/>
            </a:pPr>
            <a:r>
              <a:rPr lang="en" sz="1600" b="0" i="0" u="none" strike="noStrike" cap="none">
                <a:solidFill>
                  <a:schemeClr val="dk1"/>
                </a:solidFill>
                <a:latin typeface="Arial"/>
                <a:ea typeface="Arial"/>
                <a:cs typeface="Arial"/>
                <a:sym typeface="Arial"/>
              </a:rPr>
              <a:t>Portable air pollution monitors can help understand spatial variability</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Project Objectives</a:t>
            </a:r>
            <a:endParaRPr/>
          </a:p>
          <a:p>
            <a:pPr marL="914400" marR="0" lvl="1" indent="-330200" algn="l" rtl="0">
              <a:lnSpc>
                <a:spcPct val="100000"/>
              </a:lnSpc>
              <a:spcBef>
                <a:spcPts val="6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Evaluate portable monitors versus regulatory monitors</a:t>
            </a:r>
            <a:endParaRPr/>
          </a:p>
          <a:p>
            <a:pPr marL="914400" marR="0" lvl="1" indent="-330200" algn="l" rtl="0">
              <a:lnSpc>
                <a:spcPct val="100000"/>
              </a:lnSpc>
              <a:spcBef>
                <a:spcPts val="600"/>
              </a:spcBef>
              <a:spcAft>
                <a:spcPts val="0"/>
              </a:spcAft>
              <a:buClr>
                <a:schemeClr val="dk1"/>
              </a:buClr>
              <a:buSzPts val="1600"/>
              <a:buFont typeface="Arial"/>
              <a:buChar char="•"/>
            </a:pPr>
            <a:r>
              <a:rPr lang="en" sz="1600" b="0" i="0" u="none" strike="noStrike" cap="none">
                <a:solidFill>
                  <a:schemeClr val="dk1"/>
                </a:solidFill>
                <a:latin typeface="Arial"/>
                <a:ea typeface="Arial"/>
                <a:cs typeface="Arial"/>
                <a:sym typeface="Arial"/>
              </a:rPr>
              <a:t>Use portable monitors to measure air pollution in different microenvironments</a:t>
            </a:r>
            <a:endParaRPr/>
          </a:p>
          <a:p>
            <a:pPr marL="914400" marR="0" lvl="1" indent="-330200" algn="l" rtl="0">
              <a:lnSpc>
                <a:spcPct val="100000"/>
              </a:lnSpc>
              <a:spcBef>
                <a:spcPts val="600"/>
              </a:spcBef>
              <a:spcAft>
                <a:spcPts val="0"/>
              </a:spcAft>
              <a:buClr>
                <a:schemeClr val="dk1"/>
              </a:buClr>
              <a:buSzPts val="1600"/>
              <a:buFont typeface="Arial"/>
              <a:buChar char="•"/>
            </a:pPr>
            <a:r>
              <a:rPr lang="en" sz="1600" b="0" i="0" u="none" strike="noStrike" cap="none">
                <a:solidFill>
                  <a:srgbClr val="000000"/>
                </a:solidFill>
                <a:latin typeface="Arial"/>
                <a:ea typeface="Arial"/>
                <a:cs typeface="Arial"/>
                <a:sym typeface="Arial"/>
              </a:rPr>
              <a:t>Process and analyze data using standard statistical methods</a:t>
            </a:r>
            <a:endParaRPr/>
          </a:p>
          <a:p>
            <a:pPr marL="457200" marR="0" lvl="0"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Results</a:t>
            </a:r>
            <a:endParaRPr/>
          </a:p>
          <a:p>
            <a:pPr marL="914400" marR="0" lvl="1" indent="-330200" algn="l" rtl="0">
              <a:lnSpc>
                <a:spcPct val="100000"/>
              </a:lnSpc>
              <a:spcBef>
                <a:spcPts val="6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PM</a:t>
            </a:r>
            <a:r>
              <a:rPr lang="en" sz="1600" b="0" i="0" u="none" strike="noStrike" cap="none" baseline="-25000">
                <a:solidFill>
                  <a:srgbClr val="000000"/>
                </a:solidFill>
                <a:latin typeface="Arial"/>
                <a:ea typeface="Arial"/>
                <a:cs typeface="Arial"/>
                <a:sym typeface="Arial"/>
              </a:rPr>
              <a:t>2.5</a:t>
            </a:r>
            <a:r>
              <a:rPr lang="en" sz="1600" b="0" i="0" u="none" strike="noStrike" cap="none">
                <a:solidFill>
                  <a:srgbClr val="000000"/>
                </a:solidFill>
                <a:latin typeface="Arial"/>
                <a:ea typeface="Arial"/>
                <a:cs typeface="Arial"/>
                <a:sym typeface="Arial"/>
              </a:rPr>
              <a:t> has significant variability in different microenvironments</a:t>
            </a:r>
            <a:endParaRPr/>
          </a:p>
          <a:p>
            <a:pPr marL="914400" marR="0" lvl="1" indent="-330200" algn="l" rtl="0">
              <a:lnSpc>
                <a:spcPct val="100000"/>
              </a:lnSpc>
              <a:spcBef>
                <a:spcPts val="600"/>
              </a:spcBef>
              <a:spcAft>
                <a:spcPts val="0"/>
              </a:spcAft>
              <a:buClr>
                <a:srgbClr val="000000"/>
              </a:buClr>
              <a:buSzPts val="1600"/>
              <a:buFont typeface="Arial"/>
              <a:buChar char="•"/>
            </a:pPr>
            <a:r>
              <a:rPr lang="en" sz="1600" b="0" i="0" u="none" strike="noStrike" cap="none">
                <a:solidFill>
                  <a:srgbClr val="000000"/>
                </a:solidFill>
                <a:latin typeface="Arial"/>
                <a:ea typeface="Arial"/>
                <a:cs typeface="Arial"/>
                <a:sym typeface="Arial"/>
              </a:rPr>
              <a:t>Highest short-term concentrations </a:t>
            </a:r>
            <a:endParaRPr/>
          </a:p>
          <a:p>
            <a:pPr marL="1428750" marR="0" lvl="2"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Holidays → July 4th</a:t>
            </a:r>
            <a:endParaRPr/>
          </a:p>
          <a:p>
            <a:pPr marL="1428750" marR="0" lvl="2"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Highway with open windows </a:t>
            </a:r>
            <a:endParaRPr/>
          </a:p>
          <a:p>
            <a:pPr marL="1428750" marR="0" lvl="2"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Walking adjacent to trucks</a:t>
            </a:r>
            <a:endParaRPr/>
          </a:p>
          <a:p>
            <a:pPr marL="0" marR="0" lvl="0" indent="0" algn="l" rtl="0">
              <a:lnSpc>
                <a:spcPct val="115000"/>
              </a:lnSpc>
              <a:spcBef>
                <a:spcPts val="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72" name="Shape 7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BC vs. Sound			BC(EC)/PM</a:t>
            </a:r>
            <a:r>
              <a:rPr lang="en" sz="2800" b="0" i="0" u="none" strike="noStrike" cap="none" baseline="-25000">
                <a:solidFill>
                  <a:schemeClr val="dk1"/>
                </a:solidFill>
                <a:latin typeface="Arial"/>
                <a:ea typeface="Arial"/>
                <a:cs typeface="Arial"/>
                <a:sym typeface="Arial"/>
              </a:rPr>
              <a:t>2.5</a:t>
            </a:r>
            <a:r>
              <a:rPr lang="en" sz="2800" b="0" i="0" u="none" strike="noStrike" cap="none">
                <a:solidFill>
                  <a:schemeClr val="dk1"/>
                </a:solidFill>
                <a:latin typeface="Arial"/>
                <a:ea typeface="Arial"/>
                <a:cs typeface="Arial"/>
                <a:sym typeface="Arial"/>
              </a:rPr>
              <a:t> Ratio</a:t>
            </a:r>
            <a:endParaRPr/>
          </a:p>
        </p:txBody>
      </p:sp>
      <p:sp>
        <p:nvSpPr>
          <p:cNvPr id="355" name="Shape 355"/>
          <p:cNvSpPr txBox="1">
            <a:spLocks noGrp="1"/>
          </p:cNvSpPr>
          <p:nvPr>
            <p:ph type="body" idx="1"/>
          </p:nvPr>
        </p:nvSpPr>
        <p:spPr>
          <a:xfrm>
            <a:off x="311700" y="1152475"/>
            <a:ext cx="39348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BC &amp; sound data at the NR site </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 07/14/17 at 15:25:00 to 07/15/17 at 17:45:00</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07/15/17 at 21:10:00 to 07/16/17 at 13:45:00</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07/16/17 at 16:00:00 to 07/17/17 at 13:05:00</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BC: five minute collections  </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Sound: every second and averaged to five minutes and one hour  </a:t>
            </a:r>
            <a:endParaRPr/>
          </a:p>
          <a:p>
            <a:pPr marL="285750" marR="0" lvl="0" indent="-171450" algn="l" rtl="0">
              <a:lnSpc>
                <a:spcPct val="100000"/>
              </a:lnSpc>
              <a:spcBef>
                <a:spcPts val="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sp>
        <p:nvSpPr>
          <p:cNvPr id="356" name="Shape 356"/>
          <p:cNvSpPr txBox="1">
            <a:spLocks noGrp="1"/>
          </p:cNvSpPr>
          <p:nvPr>
            <p:ph type="body" idx="1"/>
          </p:nvPr>
        </p:nvSpPr>
        <p:spPr>
          <a:xfrm>
            <a:off x="4481575" y="1017725"/>
            <a:ext cx="3715200" cy="34164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15000"/>
              </a:lnSpc>
              <a:spcBef>
                <a:spcPts val="0"/>
              </a:spcBef>
              <a:spcAft>
                <a:spcPts val="0"/>
              </a:spcAft>
              <a:buClr>
                <a:schemeClr val="dk1"/>
              </a:buClr>
              <a:buSzPts val="1800"/>
              <a:buFont typeface="Arial"/>
              <a:buNone/>
            </a:pPr>
            <a:r>
              <a:rPr lang="en" sz="1800" b="0" i="0" u="none" strike="noStrike" cap="none">
                <a:solidFill>
                  <a:schemeClr val="dk1"/>
                </a:solidFill>
                <a:latin typeface="Arial"/>
                <a:ea typeface="Arial"/>
                <a:cs typeface="Arial"/>
                <a:sym typeface="Arial"/>
              </a:rPr>
              <a:t>NR Site vs. Taft Site</a:t>
            </a:r>
            <a:endParaRPr/>
          </a:p>
          <a:p>
            <a:pPr marL="0" marR="0" lvl="0" indent="0" algn="l" rtl="0">
              <a:lnSpc>
                <a:spcPct val="115000"/>
              </a:lnSpc>
              <a:spcBef>
                <a:spcPts val="10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57" name="Shape 357"/>
          <p:cNvPicPr preferRelativeResize="0"/>
          <p:nvPr/>
        </p:nvPicPr>
        <p:blipFill rotWithShape="1">
          <a:blip r:embed="rId3">
            <a:alphaModFix/>
          </a:blip>
          <a:srcRect/>
          <a:stretch/>
        </p:blipFill>
        <p:spPr>
          <a:xfrm>
            <a:off x="4857228" y="1507799"/>
            <a:ext cx="2252399" cy="3005325"/>
          </a:xfrm>
          <a:prstGeom prst="rect">
            <a:avLst/>
          </a:prstGeom>
          <a:noFill/>
          <a:ln>
            <a:noFill/>
          </a:ln>
        </p:spPr>
      </p:pic>
      <p:sp>
        <p:nvSpPr>
          <p:cNvPr id="358" name="Shape 358"/>
          <p:cNvSpPr txBox="1"/>
          <p:nvPr/>
        </p:nvSpPr>
        <p:spPr>
          <a:xfrm>
            <a:off x="4833525" y="4568875"/>
            <a:ext cx="2299800" cy="33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41: NR Site Setup</a:t>
            </a:r>
            <a:endParaRPr/>
          </a:p>
        </p:txBody>
      </p:sp>
      <p:sp>
        <p:nvSpPr>
          <p:cNvPr id="359" name="Shape 35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a:spLocks noGrp="1"/>
          </p:cNvSpPr>
          <p:nvPr>
            <p:ph type="title"/>
          </p:nvPr>
        </p:nvSpPr>
        <p:spPr>
          <a:xfrm>
            <a:off x="0" y="0"/>
            <a:ext cx="1746300" cy="17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BC vs. Sound</a:t>
            </a:r>
            <a:endParaRPr/>
          </a:p>
        </p:txBody>
      </p:sp>
      <p:sp>
        <p:nvSpPr>
          <p:cNvPr id="365" name="Shape 365"/>
          <p:cNvSpPr txBox="1"/>
          <p:nvPr/>
        </p:nvSpPr>
        <p:spPr>
          <a:xfrm>
            <a:off x="57275" y="4777200"/>
            <a:ext cx="30000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42: Five Minute Averages</a:t>
            </a:r>
            <a:endParaRPr/>
          </a:p>
        </p:txBody>
      </p:sp>
      <p:pic>
        <p:nvPicPr>
          <p:cNvPr id="366" name="Shape 366"/>
          <p:cNvPicPr preferRelativeResize="0"/>
          <p:nvPr/>
        </p:nvPicPr>
        <p:blipFill rotWithShape="1">
          <a:blip r:embed="rId3">
            <a:alphaModFix/>
          </a:blip>
          <a:srcRect/>
          <a:stretch/>
        </p:blipFill>
        <p:spPr>
          <a:xfrm>
            <a:off x="1664675" y="219475"/>
            <a:ext cx="7479324" cy="4599374"/>
          </a:xfrm>
          <a:prstGeom prst="rect">
            <a:avLst/>
          </a:prstGeom>
          <a:noFill/>
          <a:ln>
            <a:noFill/>
          </a:ln>
        </p:spPr>
      </p:pic>
      <p:sp>
        <p:nvSpPr>
          <p:cNvPr id="367" name="Shape 367"/>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p:nvPr/>
        </p:nvSpPr>
        <p:spPr>
          <a:xfrm>
            <a:off x="7568400" y="4044525"/>
            <a:ext cx="1499400" cy="8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Shape 373"/>
          <p:cNvSpPr txBox="1"/>
          <p:nvPr/>
        </p:nvSpPr>
        <p:spPr>
          <a:xfrm>
            <a:off x="57275" y="4777200"/>
            <a:ext cx="30000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43: One Hour Averages</a:t>
            </a:r>
            <a:endParaRPr/>
          </a:p>
        </p:txBody>
      </p:sp>
      <p:sp>
        <p:nvSpPr>
          <p:cNvPr id="374" name="Shape 374"/>
          <p:cNvSpPr txBox="1">
            <a:spLocks noGrp="1"/>
          </p:cNvSpPr>
          <p:nvPr>
            <p:ph type="title"/>
          </p:nvPr>
        </p:nvSpPr>
        <p:spPr>
          <a:xfrm>
            <a:off x="0" y="0"/>
            <a:ext cx="1746300" cy="1788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Results:  BC vs. Sound</a:t>
            </a:r>
            <a:endParaRPr/>
          </a:p>
        </p:txBody>
      </p:sp>
      <p:pic>
        <p:nvPicPr>
          <p:cNvPr id="375" name="Shape 375"/>
          <p:cNvPicPr preferRelativeResize="0"/>
          <p:nvPr/>
        </p:nvPicPr>
        <p:blipFill rotWithShape="1">
          <a:blip r:embed="rId3">
            <a:alphaModFix/>
          </a:blip>
          <a:srcRect/>
          <a:stretch/>
        </p:blipFill>
        <p:spPr>
          <a:xfrm>
            <a:off x="1562100" y="557475"/>
            <a:ext cx="7505700" cy="4143375"/>
          </a:xfrm>
          <a:prstGeom prst="rect">
            <a:avLst/>
          </a:prstGeom>
          <a:noFill/>
          <a:ln>
            <a:noFill/>
          </a:ln>
        </p:spPr>
      </p:pic>
      <p:sp>
        <p:nvSpPr>
          <p:cNvPr id="376" name="Shape 37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0" y="445025"/>
            <a:ext cx="91440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Methods and Results:  BC(EC)/PM</a:t>
            </a:r>
            <a:r>
              <a:rPr lang="en" sz="2800" b="0" i="0" u="none" strike="noStrike" cap="none" baseline="-25000">
                <a:solidFill>
                  <a:schemeClr val="dk1"/>
                </a:solidFill>
                <a:latin typeface="Arial"/>
                <a:ea typeface="Arial"/>
                <a:cs typeface="Arial"/>
                <a:sym typeface="Arial"/>
              </a:rPr>
              <a:t>2.5</a:t>
            </a:r>
            <a:r>
              <a:rPr lang="en" sz="2800" b="0" i="0" u="none" strike="noStrike" cap="none">
                <a:solidFill>
                  <a:schemeClr val="dk1"/>
                </a:solidFill>
                <a:latin typeface="Arial"/>
                <a:ea typeface="Arial"/>
                <a:cs typeface="Arial"/>
                <a:sym typeface="Arial"/>
              </a:rPr>
              <a:t> Ratio</a:t>
            </a:r>
            <a:endParaRPr/>
          </a:p>
        </p:txBody>
      </p:sp>
      <p:sp>
        <p:nvSpPr>
          <p:cNvPr id="382" name="Shape 3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Calculated BC(EC)/PM</a:t>
            </a:r>
            <a:r>
              <a:rPr lang="en" sz="1800" b="0" i="0" u="none" strike="noStrike" cap="none" baseline="-25000">
                <a:solidFill>
                  <a:srgbClr val="000000"/>
                </a:solidFill>
                <a:latin typeface="Arial"/>
                <a:ea typeface="Arial"/>
                <a:cs typeface="Arial"/>
                <a:sym typeface="Arial"/>
              </a:rPr>
              <a:t>2.5</a:t>
            </a:r>
            <a:r>
              <a:rPr lang="en" sz="1800" b="0" i="0" u="none" strike="noStrike" cap="none">
                <a:solidFill>
                  <a:srgbClr val="000000"/>
                </a:solidFill>
                <a:latin typeface="Arial"/>
                <a:ea typeface="Arial"/>
                <a:cs typeface="Arial"/>
                <a:sym typeface="Arial"/>
              </a:rPr>
              <a:t> ratio from data collected over time</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Averaged that data</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Taft site: ~5.3%</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NR Site:  ~11.9%</a:t>
            </a:r>
            <a:endParaRPr/>
          </a:p>
        </p:txBody>
      </p:sp>
      <p:pic>
        <p:nvPicPr>
          <p:cNvPr id="383" name="Shape 383" descr="ratiobcpm.PNG"/>
          <p:cNvPicPr preferRelativeResize="0"/>
          <p:nvPr/>
        </p:nvPicPr>
        <p:blipFill rotWithShape="1">
          <a:blip r:embed="rId3">
            <a:alphaModFix/>
          </a:blip>
          <a:srcRect/>
          <a:stretch/>
        </p:blipFill>
        <p:spPr>
          <a:xfrm>
            <a:off x="3735175" y="1692062"/>
            <a:ext cx="3162300" cy="3248025"/>
          </a:xfrm>
          <a:prstGeom prst="rect">
            <a:avLst/>
          </a:prstGeom>
          <a:noFill/>
          <a:ln>
            <a:noFill/>
          </a:ln>
        </p:spPr>
      </p:pic>
      <p:sp>
        <p:nvSpPr>
          <p:cNvPr id="384" name="Shape 384"/>
          <p:cNvSpPr txBox="1"/>
          <p:nvPr/>
        </p:nvSpPr>
        <p:spPr>
          <a:xfrm>
            <a:off x="295825" y="3053650"/>
            <a:ext cx="3111000" cy="70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44:  Calculations in Excel</a:t>
            </a:r>
            <a:endParaRPr/>
          </a:p>
        </p:txBody>
      </p:sp>
      <p:sp>
        <p:nvSpPr>
          <p:cNvPr id="385" name="Shape 385"/>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33</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311700" y="2160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Conclusions</a:t>
            </a:r>
            <a:endParaRPr/>
          </a:p>
        </p:txBody>
      </p:sp>
      <p:sp>
        <p:nvSpPr>
          <p:cNvPr id="391" name="Shape 391"/>
          <p:cNvSpPr txBox="1">
            <a:spLocks noGrp="1"/>
          </p:cNvSpPr>
          <p:nvPr>
            <p:ph type="body" idx="1"/>
          </p:nvPr>
        </p:nvSpPr>
        <p:spPr>
          <a:xfrm>
            <a:off x="311700" y="863550"/>
            <a:ext cx="43548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rgbClr val="000000"/>
              </a:buClr>
              <a:buSzPts val="1800"/>
              <a:buFont typeface="Arial"/>
              <a:buChar char="•"/>
            </a:pPr>
            <a:r>
              <a:rPr lang="en" sz="1800" b="0" i="0" u="none" strike="noStrike" cap="none">
                <a:solidFill>
                  <a:schemeClr val="dk1"/>
                </a:solidFill>
                <a:latin typeface="Arial"/>
                <a:ea typeface="Arial"/>
                <a:cs typeface="Arial"/>
                <a:sym typeface="Arial"/>
              </a:rPr>
              <a:t>Compare DustTrak and AE-51 to Regulatory Instruments</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Good correlation between instruments</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Lower cost, portable monitors are a good alternative to higher cost monitors</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Concentrations at NR site greatly impacted by precipitation, wind speed and direction</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Shuttle</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Large amounts of variability</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Moderate concentrations of PM</a:t>
            </a:r>
            <a:r>
              <a:rPr lang="en" sz="1400" b="0" i="0" u="none" strike="noStrike" cap="none" baseline="-25000">
                <a:solidFill>
                  <a:srgbClr val="000000"/>
                </a:solidFill>
                <a:latin typeface="Arial"/>
                <a:ea typeface="Arial"/>
                <a:cs typeface="Arial"/>
                <a:sym typeface="Arial"/>
              </a:rPr>
              <a:t>2.5</a:t>
            </a:r>
            <a:r>
              <a:rPr lang="en" sz="1400" b="0" i="0" u="none" strike="noStrike" cap="none">
                <a:solidFill>
                  <a:srgbClr val="000000"/>
                </a:solidFill>
                <a:latin typeface="Arial"/>
                <a:ea typeface="Arial"/>
                <a:cs typeface="Arial"/>
                <a:sym typeface="Arial"/>
              </a:rPr>
              <a:t> and BC</a:t>
            </a:r>
            <a:endParaRPr/>
          </a:p>
          <a:p>
            <a:pPr marL="514350" marR="0" lvl="0" indent="-28575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Black Carbon vs. Sound</a:t>
            </a:r>
            <a:endParaRPr/>
          </a:p>
          <a:p>
            <a:pPr marL="971550" marR="0" lvl="1" indent="-285750" algn="l" rtl="0">
              <a:lnSpc>
                <a:spcPct val="100000"/>
              </a:lnSpc>
              <a:spcBef>
                <a:spcPts val="600"/>
              </a:spcBef>
              <a:spcAft>
                <a:spcPts val="0"/>
              </a:spcAft>
              <a:buClr>
                <a:srgbClr val="000000"/>
              </a:buClr>
              <a:buSzPts val="1400"/>
              <a:buFont typeface="Arial"/>
              <a:buChar char="•"/>
            </a:pPr>
            <a:r>
              <a:rPr lang="en" sz="1400" b="0" i="0" u="none" strike="noStrike" cap="none">
                <a:solidFill>
                  <a:srgbClr val="000000"/>
                </a:solidFill>
                <a:latin typeface="Arial"/>
                <a:ea typeface="Arial"/>
                <a:cs typeface="Arial"/>
                <a:sym typeface="Arial"/>
              </a:rPr>
              <a:t>Mild correlation between hourly averages of BC and sound</a:t>
            </a:r>
            <a:r>
              <a:rPr lang="en" sz="1400" b="0" i="0" u="none" strike="noStrike" cap="none">
                <a:solidFill>
                  <a:schemeClr val="dk2"/>
                </a:solidFill>
                <a:latin typeface="Arial"/>
                <a:ea typeface="Arial"/>
                <a:cs typeface="Arial"/>
                <a:sym typeface="Arial"/>
              </a:rPr>
              <a:t> </a:t>
            </a:r>
            <a:endParaRPr/>
          </a:p>
        </p:txBody>
      </p:sp>
      <p:pic>
        <p:nvPicPr>
          <p:cNvPr id="392" name="Shape 392"/>
          <p:cNvPicPr preferRelativeResize="0"/>
          <p:nvPr/>
        </p:nvPicPr>
        <p:blipFill rotWithShape="1">
          <a:blip r:embed="rId3">
            <a:alphaModFix/>
          </a:blip>
          <a:srcRect/>
          <a:stretch/>
        </p:blipFill>
        <p:spPr>
          <a:xfrm>
            <a:off x="5081300" y="445012"/>
            <a:ext cx="3810000" cy="3114675"/>
          </a:xfrm>
          <a:prstGeom prst="rect">
            <a:avLst/>
          </a:prstGeom>
          <a:noFill/>
          <a:ln>
            <a:noFill/>
          </a:ln>
        </p:spPr>
      </p:pic>
      <p:sp>
        <p:nvSpPr>
          <p:cNvPr id="393" name="Shape 393"/>
          <p:cNvSpPr txBox="1"/>
          <p:nvPr/>
        </p:nvSpPr>
        <p:spPr>
          <a:xfrm>
            <a:off x="5081300" y="3559700"/>
            <a:ext cx="38100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45: </a:t>
            </a:r>
            <a:r>
              <a:rPr lang="en" sz="1400" b="1" i="0" u="none" strike="noStrike" cap="none">
                <a:solidFill>
                  <a:srgbClr val="000000"/>
                </a:solidFill>
                <a:latin typeface="Arial"/>
                <a:ea typeface="Arial"/>
                <a:cs typeface="Arial"/>
                <a:sym typeface="Arial"/>
              </a:rPr>
              <a:t>PM</a:t>
            </a:r>
            <a:r>
              <a:rPr lang="en" sz="1400" b="1" i="0" u="none" strike="noStrike" cap="none" baseline="-25000">
                <a:solidFill>
                  <a:srgbClr val="000000"/>
                </a:solidFill>
                <a:latin typeface="Arial"/>
                <a:ea typeface="Arial"/>
                <a:cs typeface="Arial"/>
                <a:sym typeface="Arial"/>
              </a:rPr>
              <a:t>2.5</a:t>
            </a:r>
            <a:r>
              <a:rPr lang="en" sz="1400" b="1" i="0" u="none" strike="noStrike" cap="none">
                <a:solidFill>
                  <a:srgbClr val="000000"/>
                </a:solidFill>
                <a:latin typeface="Arial"/>
                <a:ea typeface="Arial"/>
                <a:cs typeface="Arial"/>
                <a:sym typeface="Arial"/>
              </a:rPr>
              <a:t> Wind Rose Chart (µg/m</a:t>
            </a:r>
            <a:r>
              <a:rPr lang="en" sz="1400" b="1" i="0" u="none" strike="noStrike" cap="none" baseline="30000">
                <a:solidFill>
                  <a:srgbClr val="000000"/>
                </a:solidFill>
                <a:latin typeface="Arial"/>
                <a:ea typeface="Arial"/>
                <a:cs typeface="Arial"/>
                <a:sym typeface="Arial"/>
              </a:rPr>
              <a:t>3</a:t>
            </a:r>
            <a:r>
              <a:rPr lang="en" sz="1400" b="1" i="0" u="none" strike="noStrike" cap="none">
                <a:solidFill>
                  <a:srgbClr val="000000"/>
                </a:solidFill>
                <a:latin typeface="Arial"/>
                <a:ea typeface="Arial"/>
                <a:cs typeface="Arial"/>
                <a:sym typeface="Arial"/>
              </a:rPr>
              <a:t>) at Near Roadway Site 06/30/17 to 07/12/17</a:t>
            </a:r>
            <a:endParaRPr/>
          </a:p>
        </p:txBody>
      </p:sp>
      <p:sp>
        <p:nvSpPr>
          <p:cNvPr id="394" name="Shape 39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34</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0" y="0"/>
            <a:ext cx="91440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Conclusions</a:t>
            </a:r>
            <a:endParaRPr/>
          </a:p>
        </p:txBody>
      </p:sp>
      <p:sp>
        <p:nvSpPr>
          <p:cNvPr id="400" name="Shape 400"/>
          <p:cNvSpPr txBox="1">
            <a:spLocks noGrp="1"/>
          </p:cNvSpPr>
          <p:nvPr>
            <p:ph type="body" idx="1"/>
          </p:nvPr>
        </p:nvSpPr>
        <p:spPr>
          <a:xfrm>
            <a:off x="0" y="616200"/>
            <a:ext cx="2484300" cy="45273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Commute studies</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Traffic-heavy areas/highway </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Windows down</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Exposure to high concentrations of air pollutants</a:t>
            </a:r>
            <a:endParaRPr/>
          </a:p>
          <a:p>
            <a:pPr marL="514350" marR="0" lvl="0" indent="-285750" algn="l" rtl="0">
              <a:lnSpc>
                <a:spcPct val="100000"/>
              </a:lnSpc>
              <a:spcBef>
                <a:spcPts val="60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Walking studies</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BC concentrations drop further from a source</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Different days at different times</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Weather varies</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Terrain/altitudes </a:t>
            </a:r>
            <a:endParaRPr/>
          </a:p>
          <a:p>
            <a:pPr marL="0" marR="0" lvl="0" indent="0" algn="l" rtl="0">
              <a:lnSpc>
                <a:spcPct val="115000"/>
              </a:lnSpc>
              <a:spcBef>
                <a:spcPts val="600"/>
              </a:spcBef>
              <a:spcAft>
                <a:spcPts val="0"/>
              </a:spcAft>
              <a:buClr>
                <a:schemeClr val="dk2"/>
              </a:buClr>
              <a:buSzPts val="100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15000"/>
              </a:lnSpc>
              <a:spcBef>
                <a:spcPts val="1600"/>
              </a:spcBef>
              <a:spcAft>
                <a:spcPts val="0"/>
              </a:spcAft>
              <a:buClr>
                <a:schemeClr val="dk2"/>
              </a:buClr>
              <a:buSzPts val="1000"/>
              <a:buFont typeface="Arial"/>
              <a:buNone/>
            </a:pPr>
            <a:endParaRPr sz="1000" b="0" i="0" u="none" strike="noStrike" cap="none">
              <a:solidFill>
                <a:schemeClr val="dk1"/>
              </a:solidFill>
              <a:latin typeface="Arial"/>
              <a:ea typeface="Arial"/>
              <a:cs typeface="Arial"/>
              <a:sym typeface="Arial"/>
            </a:endParaRPr>
          </a:p>
        </p:txBody>
      </p:sp>
      <p:pic>
        <p:nvPicPr>
          <p:cNvPr id="401" name="Shape 401" descr="Topographical_Map.PNG"/>
          <p:cNvPicPr preferRelativeResize="0"/>
          <p:nvPr/>
        </p:nvPicPr>
        <p:blipFill rotWithShape="1">
          <a:blip r:embed="rId3">
            <a:alphaModFix/>
          </a:blip>
          <a:srcRect/>
          <a:stretch/>
        </p:blipFill>
        <p:spPr>
          <a:xfrm>
            <a:off x="2484299" y="864350"/>
            <a:ext cx="6659699" cy="4279150"/>
          </a:xfrm>
          <a:prstGeom prst="rect">
            <a:avLst/>
          </a:prstGeom>
          <a:noFill/>
          <a:ln>
            <a:noFill/>
          </a:ln>
        </p:spPr>
      </p:pic>
      <p:sp>
        <p:nvSpPr>
          <p:cNvPr id="402" name="Shape 402"/>
          <p:cNvSpPr txBox="1"/>
          <p:nvPr/>
        </p:nvSpPr>
        <p:spPr>
          <a:xfrm>
            <a:off x="5834700" y="434825"/>
            <a:ext cx="3309300" cy="467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46:  Topographic Terrain Map</a:t>
            </a:r>
            <a:endParaRPr/>
          </a:p>
        </p:txBody>
      </p:sp>
      <p:sp>
        <p:nvSpPr>
          <p:cNvPr id="403" name="Shape 40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Research Conclusions</a:t>
            </a:r>
            <a:endParaRPr/>
          </a:p>
        </p:txBody>
      </p:sp>
      <p:sp>
        <p:nvSpPr>
          <p:cNvPr id="409" name="Shape 409"/>
          <p:cNvSpPr txBox="1">
            <a:spLocks noGrp="1"/>
          </p:cNvSpPr>
          <p:nvPr>
            <p:ph type="body" idx="1"/>
          </p:nvPr>
        </p:nvSpPr>
        <p:spPr>
          <a:xfrm>
            <a:off x="311700" y="1152475"/>
            <a:ext cx="4851000" cy="3416400"/>
          </a:xfrm>
          <a:prstGeom prst="rect">
            <a:avLst/>
          </a:prstGeom>
          <a:noFill/>
          <a:ln>
            <a:noFill/>
          </a:ln>
        </p:spPr>
        <p:txBody>
          <a:bodyPr spcFirstLastPara="1" wrap="square" lIns="91425" tIns="91425" rIns="91425" bIns="91425" anchor="t" anchorCtr="0">
            <a:noAutofit/>
          </a:bodyPr>
          <a:lstStyle/>
          <a:p>
            <a:pPr marL="514350" marR="0" lvl="0" indent="-285750" algn="l" rtl="0">
              <a:lnSpc>
                <a:spcPct val="100000"/>
              </a:lnSpc>
              <a:spcBef>
                <a:spcPts val="0"/>
              </a:spcBef>
              <a:spcAft>
                <a:spcPts val="0"/>
              </a:spcAft>
              <a:buClr>
                <a:schemeClr val="dk1"/>
              </a:buClr>
              <a:buSzPts val="1800"/>
              <a:buFont typeface="Arial"/>
              <a:buChar char="•"/>
            </a:pPr>
            <a:r>
              <a:rPr lang="en" sz="1800" b="0" i="0" u="none" strike="noStrike" cap="none">
                <a:solidFill>
                  <a:schemeClr val="dk1"/>
                </a:solidFill>
                <a:latin typeface="Arial"/>
                <a:ea typeface="Arial"/>
                <a:cs typeface="Arial"/>
                <a:sym typeface="Arial"/>
              </a:rPr>
              <a:t>BC(EC)/PM</a:t>
            </a:r>
            <a:r>
              <a:rPr lang="en" sz="1800" b="0" i="0" u="none" strike="noStrike" cap="none" baseline="-25000">
                <a:solidFill>
                  <a:schemeClr val="dk1"/>
                </a:solidFill>
                <a:latin typeface="Arial"/>
                <a:ea typeface="Arial"/>
                <a:cs typeface="Arial"/>
                <a:sym typeface="Arial"/>
              </a:rPr>
              <a:t>2.5</a:t>
            </a:r>
            <a:r>
              <a:rPr lang="en" sz="1800" b="0" i="0" u="none" strike="noStrike" cap="none">
                <a:solidFill>
                  <a:schemeClr val="dk1"/>
                </a:solidFill>
                <a:latin typeface="Arial"/>
                <a:ea typeface="Arial"/>
                <a:cs typeface="Arial"/>
                <a:sym typeface="Arial"/>
              </a:rPr>
              <a:t> Ratio</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NR higher BC(EC)/PM</a:t>
            </a:r>
            <a:r>
              <a:rPr lang="en" sz="1400" b="0" i="0" u="none" strike="noStrike" cap="none" baseline="-25000">
                <a:solidFill>
                  <a:schemeClr val="dk1"/>
                </a:solidFill>
                <a:latin typeface="Arial"/>
                <a:ea typeface="Arial"/>
                <a:cs typeface="Arial"/>
                <a:sym typeface="Arial"/>
              </a:rPr>
              <a:t>2.5</a:t>
            </a:r>
            <a:r>
              <a:rPr lang="en" sz="1400" b="0" i="0" u="none" strike="noStrike" cap="none">
                <a:solidFill>
                  <a:schemeClr val="dk1"/>
                </a:solidFill>
                <a:latin typeface="Arial"/>
                <a:ea typeface="Arial"/>
                <a:cs typeface="Arial"/>
                <a:sym typeface="Arial"/>
              </a:rPr>
              <a:t> </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The NR site is 15-25 feet away from a major roadway</a:t>
            </a:r>
            <a:endParaRPr/>
          </a:p>
          <a:p>
            <a:pPr marL="971550" marR="0" lvl="1"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Health implications for those who:</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live</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work</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go to school</a:t>
            </a:r>
            <a:endParaRPr/>
          </a:p>
          <a:p>
            <a:pPr marL="1428750" marR="0" lvl="2" indent="-285750" algn="l" rtl="0">
              <a:lnSpc>
                <a:spcPct val="100000"/>
              </a:lnSpc>
              <a:spcBef>
                <a:spcPts val="600"/>
              </a:spcBef>
              <a:spcAft>
                <a:spcPts val="0"/>
              </a:spcAft>
              <a:buClr>
                <a:schemeClr val="dk1"/>
              </a:buClr>
              <a:buSzPts val="1400"/>
              <a:buFont typeface="Arial"/>
              <a:buChar char="•"/>
            </a:pPr>
            <a:r>
              <a:rPr lang="en" sz="1400" b="0" i="0" u="none" strike="noStrike" cap="none">
                <a:solidFill>
                  <a:schemeClr val="dk1"/>
                </a:solidFill>
                <a:latin typeface="Arial"/>
                <a:ea typeface="Arial"/>
                <a:cs typeface="Arial"/>
                <a:sym typeface="Arial"/>
              </a:rPr>
              <a:t>spend time outdoors</a:t>
            </a:r>
            <a:endParaRPr/>
          </a:p>
        </p:txBody>
      </p:sp>
      <p:pic>
        <p:nvPicPr>
          <p:cNvPr id="410" name="Shape 410"/>
          <p:cNvPicPr preferRelativeResize="0"/>
          <p:nvPr/>
        </p:nvPicPr>
        <p:blipFill rotWithShape="1">
          <a:blip r:embed="rId3">
            <a:alphaModFix/>
          </a:blip>
          <a:srcRect/>
          <a:stretch/>
        </p:blipFill>
        <p:spPr>
          <a:xfrm>
            <a:off x="5289091" y="0"/>
            <a:ext cx="3854917" cy="5143499"/>
          </a:xfrm>
          <a:prstGeom prst="rect">
            <a:avLst/>
          </a:prstGeom>
          <a:noFill/>
          <a:ln>
            <a:noFill/>
          </a:ln>
        </p:spPr>
      </p:pic>
      <p:sp>
        <p:nvSpPr>
          <p:cNvPr id="411" name="Shape 411"/>
          <p:cNvSpPr txBox="1"/>
          <p:nvPr/>
        </p:nvSpPr>
        <p:spPr>
          <a:xfrm>
            <a:off x="5766050" y="47725"/>
            <a:ext cx="2901000" cy="6681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47:  NR Site Proximity to Roadway</a:t>
            </a:r>
            <a:endParaRPr/>
          </a:p>
        </p:txBody>
      </p:sp>
      <p:sp>
        <p:nvSpPr>
          <p:cNvPr id="412" name="Shape 41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36</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p:nvPr/>
        </p:nvSpPr>
        <p:spPr>
          <a:xfrm>
            <a:off x="173112" y="4372225"/>
            <a:ext cx="4249500" cy="44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48: Wordle</a:t>
            </a:r>
            <a:endParaRPr/>
          </a:p>
        </p:txBody>
      </p:sp>
      <p:pic>
        <p:nvPicPr>
          <p:cNvPr id="418" name="Shape 418" descr="Word Art.png"/>
          <p:cNvPicPr preferRelativeResize="0"/>
          <p:nvPr/>
        </p:nvPicPr>
        <p:blipFill rotWithShape="1">
          <a:blip r:embed="rId3">
            <a:alphaModFix/>
          </a:blip>
          <a:srcRect/>
          <a:stretch/>
        </p:blipFill>
        <p:spPr>
          <a:xfrm>
            <a:off x="142850" y="152400"/>
            <a:ext cx="4310017" cy="4267524"/>
          </a:xfrm>
          <a:prstGeom prst="rect">
            <a:avLst/>
          </a:prstGeom>
          <a:noFill/>
          <a:ln>
            <a:noFill/>
          </a:ln>
        </p:spPr>
      </p:pic>
      <p:pic>
        <p:nvPicPr>
          <p:cNvPr id="419" name="Shape 419"/>
          <p:cNvPicPr preferRelativeResize="0"/>
          <p:nvPr/>
        </p:nvPicPr>
        <p:blipFill rotWithShape="1">
          <a:blip r:embed="rId4">
            <a:alphaModFix/>
          </a:blip>
          <a:srcRect/>
          <a:stretch/>
        </p:blipFill>
        <p:spPr>
          <a:xfrm>
            <a:off x="4614817" y="152400"/>
            <a:ext cx="4117786" cy="4267524"/>
          </a:xfrm>
          <a:prstGeom prst="rect">
            <a:avLst/>
          </a:prstGeom>
          <a:noFill/>
          <a:ln>
            <a:noFill/>
          </a:ln>
        </p:spPr>
      </p:pic>
      <p:sp>
        <p:nvSpPr>
          <p:cNvPr id="420" name="Shape 420"/>
          <p:cNvSpPr txBox="1"/>
          <p:nvPr/>
        </p:nvSpPr>
        <p:spPr>
          <a:xfrm>
            <a:off x="4422612" y="4419925"/>
            <a:ext cx="4249500" cy="44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49: Sad Earth</a:t>
            </a:r>
            <a:endParaRPr/>
          </a:p>
        </p:txBody>
      </p:sp>
      <p:sp>
        <p:nvSpPr>
          <p:cNvPr id="421" name="Shape 421"/>
          <p:cNvSpPr txBox="1"/>
          <p:nvPr/>
        </p:nvSpPr>
        <p:spPr>
          <a:xfrm>
            <a:off x="3444900" y="4570950"/>
            <a:ext cx="2137500" cy="297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5"/>
              </a:rPr>
              <a:t>http://cdn.publishyourarticles.net/wp-content/uploads/2015/06/Air-Pollution-Could-Cause-Pregnancy-Complications.jpg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Shape 42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37</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Shape 427"/>
          <p:cNvPicPr preferRelativeResize="0"/>
          <p:nvPr/>
        </p:nvPicPr>
        <p:blipFill rotWithShape="1">
          <a:blip r:embed="rId3">
            <a:alphaModFix/>
          </a:blip>
          <a:srcRect/>
          <a:stretch/>
        </p:blipFill>
        <p:spPr>
          <a:xfrm>
            <a:off x="2307459" y="0"/>
            <a:ext cx="6836530" cy="5143500"/>
          </a:xfrm>
          <a:prstGeom prst="rect">
            <a:avLst/>
          </a:prstGeom>
          <a:noFill/>
          <a:ln>
            <a:noFill/>
          </a:ln>
        </p:spPr>
      </p:pic>
      <p:sp>
        <p:nvSpPr>
          <p:cNvPr id="428" name="Shape 428"/>
          <p:cNvSpPr txBox="1"/>
          <p:nvPr/>
        </p:nvSpPr>
        <p:spPr>
          <a:xfrm>
            <a:off x="84950" y="47725"/>
            <a:ext cx="2222400" cy="84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50: Global Solution</a:t>
            </a:r>
            <a:endParaRPr/>
          </a:p>
        </p:txBody>
      </p:sp>
      <p:sp>
        <p:nvSpPr>
          <p:cNvPr id="429" name="Shape 429"/>
          <p:cNvSpPr txBox="1"/>
          <p:nvPr/>
        </p:nvSpPr>
        <p:spPr>
          <a:xfrm>
            <a:off x="0" y="4475400"/>
            <a:ext cx="1097400" cy="668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4"/>
              </a:rPr>
              <a:t>https://www.wisetechglobal.com/Portals/WTG/Images/Viewpoints%20&amp;%20PR/Think-Globally-Resized.jpg</a:t>
            </a:r>
            <a:endParaRPr/>
          </a:p>
        </p:txBody>
      </p:sp>
      <p:sp>
        <p:nvSpPr>
          <p:cNvPr id="430" name="Shape 43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38</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Shape 435"/>
          <p:cNvPicPr preferRelativeResize="0"/>
          <p:nvPr/>
        </p:nvPicPr>
        <p:blipFill rotWithShape="1">
          <a:blip r:embed="rId3">
            <a:alphaModFix/>
          </a:blip>
          <a:srcRect r="2647" b="6863"/>
          <a:stretch/>
        </p:blipFill>
        <p:spPr>
          <a:xfrm>
            <a:off x="2025874" y="0"/>
            <a:ext cx="5092256" cy="5143500"/>
          </a:xfrm>
          <a:prstGeom prst="rect">
            <a:avLst/>
          </a:prstGeom>
          <a:noFill/>
          <a:ln>
            <a:noFill/>
          </a:ln>
        </p:spPr>
      </p:pic>
      <p:sp>
        <p:nvSpPr>
          <p:cNvPr id="436" name="Shape 436"/>
          <p:cNvSpPr/>
          <p:nvPr/>
        </p:nvSpPr>
        <p:spPr>
          <a:xfrm>
            <a:off x="3330400" y="-39775"/>
            <a:ext cx="2557500" cy="450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Shape 437"/>
          <p:cNvSpPr txBox="1"/>
          <p:nvPr/>
        </p:nvSpPr>
        <p:spPr>
          <a:xfrm>
            <a:off x="2810950" y="-67525"/>
            <a:ext cx="35964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3000" b="1" i="0" u="none" strike="noStrike" cap="none">
                <a:solidFill>
                  <a:srgbClr val="000000"/>
                </a:solidFill>
                <a:latin typeface="Arial"/>
                <a:ea typeface="Arial"/>
                <a:cs typeface="Arial"/>
                <a:sym typeface="Arial"/>
              </a:rPr>
              <a:t>Decibel Scale</a:t>
            </a:r>
            <a:endParaRPr/>
          </a:p>
        </p:txBody>
      </p:sp>
      <p:sp>
        <p:nvSpPr>
          <p:cNvPr id="438" name="Shape 438"/>
          <p:cNvSpPr txBox="1"/>
          <p:nvPr/>
        </p:nvSpPr>
        <p:spPr>
          <a:xfrm>
            <a:off x="57275" y="4777200"/>
            <a:ext cx="30000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51: Decibel Scale</a:t>
            </a:r>
            <a:endParaRPr/>
          </a:p>
        </p:txBody>
      </p:sp>
      <p:sp>
        <p:nvSpPr>
          <p:cNvPr id="439" name="Shape 43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39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Introduction</a:t>
            </a:r>
            <a:endParaRPr/>
          </a:p>
        </p:txBody>
      </p:sp>
      <p:sp>
        <p:nvSpPr>
          <p:cNvPr id="78" name="Shape 78"/>
          <p:cNvSpPr txBox="1">
            <a:spLocks noGrp="1"/>
          </p:cNvSpPr>
          <p:nvPr>
            <p:ph type="body" idx="1"/>
          </p:nvPr>
        </p:nvSpPr>
        <p:spPr>
          <a:xfrm>
            <a:off x="56175" y="1181100"/>
            <a:ext cx="8520600" cy="3416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Monitor air quality</a:t>
            </a:r>
            <a:endParaRPr/>
          </a:p>
          <a:p>
            <a:pPr marL="457200" marR="0" lvl="0" indent="-381000" algn="l" rtl="0">
              <a:lnSpc>
                <a:spcPct val="100000"/>
              </a:lnSpc>
              <a:spcBef>
                <a:spcPts val="60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6 criteria air pollutants</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Ozone</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1" i="0" u="none" strike="noStrike" cap="none">
                <a:solidFill>
                  <a:srgbClr val="000000"/>
                </a:solidFill>
                <a:latin typeface="Arial"/>
                <a:ea typeface="Arial"/>
                <a:cs typeface="Arial"/>
                <a:sym typeface="Arial"/>
              </a:rPr>
              <a:t>Particulate matter</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Carbon monoxide</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Lead </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Sulfur dioxide</a:t>
            </a:r>
            <a:endParaRPr/>
          </a:p>
          <a:p>
            <a:pPr marL="914400" marR="0" lvl="1" indent="-342900" algn="l" rtl="0">
              <a:lnSpc>
                <a:spcPct val="100000"/>
              </a:lnSpc>
              <a:spcBef>
                <a:spcPts val="600"/>
              </a:spcBef>
              <a:spcAft>
                <a:spcPts val="0"/>
              </a:spcAft>
              <a:buClr>
                <a:srgbClr val="000000"/>
              </a:buClr>
              <a:buSzPts val="1800"/>
              <a:buFont typeface="Arial"/>
              <a:buChar char="•"/>
            </a:pPr>
            <a:r>
              <a:rPr lang="en" sz="1800" b="0" i="0" u="none" strike="noStrike" cap="none">
                <a:solidFill>
                  <a:srgbClr val="000000"/>
                </a:solidFill>
                <a:latin typeface="Arial"/>
                <a:ea typeface="Arial"/>
                <a:cs typeface="Arial"/>
                <a:sym typeface="Arial"/>
              </a:rPr>
              <a:t>Nitrogen dioxide</a:t>
            </a:r>
            <a:endParaRPr/>
          </a:p>
          <a:p>
            <a:pPr marL="0" marR="0" lvl="0" indent="0" algn="l" rtl="0">
              <a:lnSpc>
                <a:spcPct val="100000"/>
              </a:lnSpc>
              <a:spcBef>
                <a:spcPts val="600"/>
              </a:spcBef>
              <a:spcAft>
                <a:spcPts val="0"/>
              </a:spcAft>
              <a:buClr>
                <a:schemeClr val="dk2"/>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9" name="Shape 79"/>
          <p:cNvPicPr preferRelativeResize="0"/>
          <p:nvPr/>
        </p:nvPicPr>
        <p:blipFill rotWithShape="1">
          <a:blip r:embed="rId3">
            <a:alphaModFix/>
          </a:blip>
          <a:srcRect/>
          <a:stretch/>
        </p:blipFill>
        <p:spPr>
          <a:xfrm>
            <a:off x="3753377" y="400800"/>
            <a:ext cx="4823398" cy="3366501"/>
          </a:xfrm>
          <a:prstGeom prst="rect">
            <a:avLst/>
          </a:prstGeom>
          <a:noFill/>
          <a:ln>
            <a:noFill/>
          </a:ln>
        </p:spPr>
      </p:pic>
      <p:sp>
        <p:nvSpPr>
          <p:cNvPr id="80" name="Shape 80"/>
          <p:cNvSpPr txBox="1"/>
          <p:nvPr/>
        </p:nvSpPr>
        <p:spPr>
          <a:xfrm>
            <a:off x="4513575" y="3893400"/>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1:  Visual of Size of PM</a:t>
            </a:r>
            <a:endParaRPr/>
          </a:p>
        </p:txBody>
      </p:sp>
      <p:sp>
        <p:nvSpPr>
          <p:cNvPr id="81" name="Shape 81"/>
          <p:cNvSpPr txBox="1"/>
          <p:nvPr/>
        </p:nvSpPr>
        <p:spPr>
          <a:xfrm>
            <a:off x="200400" y="4637750"/>
            <a:ext cx="3552900" cy="37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none" strike="noStrike" cap="none">
                <a:solidFill>
                  <a:schemeClr val="dk1"/>
                </a:solidFill>
                <a:latin typeface="Arial"/>
                <a:ea typeface="Arial"/>
                <a:cs typeface="Arial"/>
                <a:sym typeface="Arial"/>
              </a:rPr>
              <a:t>https://www.epa.gov/sites/production/files/2016-09/pm2.5_scale_graphic-color_2.jpg</a:t>
            </a:r>
            <a:endParaRPr/>
          </a:p>
        </p:txBody>
      </p:sp>
      <p:sp>
        <p:nvSpPr>
          <p:cNvPr id="82" name="Shape 8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4</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p:nvPr/>
        </p:nvSpPr>
        <p:spPr>
          <a:xfrm>
            <a:off x="7434800" y="4044500"/>
            <a:ext cx="1499400" cy="88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 name="Shape 445"/>
          <p:cNvPicPr preferRelativeResize="0"/>
          <p:nvPr/>
        </p:nvPicPr>
        <p:blipFill rotWithShape="1">
          <a:blip r:embed="rId3">
            <a:alphaModFix/>
          </a:blip>
          <a:srcRect/>
          <a:stretch/>
        </p:blipFill>
        <p:spPr>
          <a:xfrm>
            <a:off x="1191328" y="1020316"/>
            <a:ext cx="3102874" cy="3102874"/>
          </a:xfrm>
          <a:prstGeom prst="rect">
            <a:avLst/>
          </a:prstGeom>
          <a:noFill/>
          <a:ln>
            <a:noFill/>
          </a:ln>
        </p:spPr>
      </p:pic>
      <p:pic>
        <p:nvPicPr>
          <p:cNvPr id="446" name="Shape 446"/>
          <p:cNvPicPr preferRelativeResize="0"/>
          <p:nvPr/>
        </p:nvPicPr>
        <p:blipFill rotWithShape="1">
          <a:blip r:embed="rId4">
            <a:alphaModFix/>
          </a:blip>
          <a:srcRect/>
          <a:stretch/>
        </p:blipFill>
        <p:spPr>
          <a:xfrm>
            <a:off x="5022875" y="276225"/>
            <a:ext cx="2876550" cy="4591050"/>
          </a:xfrm>
          <a:prstGeom prst="rect">
            <a:avLst/>
          </a:prstGeom>
          <a:noFill/>
          <a:ln>
            <a:noFill/>
          </a:ln>
        </p:spPr>
      </p:pic>
      <p:sp>
        <p:nvSpPr>
          <p:cNvPr id="447" name="Shape 447"/>
          <p:cNvSpPr txBox="1"/>
          <p:nvPr/>
        </p:nvSpPr>
        <p:spPr>
          <a:xfrm>
            <a:off x="1087874" y="4185575"/>
            <a:ext cx="33495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52: Noise Pollution and Sound</a:t>
            </a:r>
            <a:endParaRPr/>
          </a:p>
        </p:txBody>
      </p:sp>
      <p:sp>
        <p:nvSpPr>
          <p:cNvPr id="448" name="Shape 448"/>
          <p:cNvSpPr txBox="1"/>
          <p:nvPr/>
        </p:nvSpPr>
        <p:spPr>
          <a:xfrm>
            <a:off x="5074400" y="2388612"/>
            <a:ext cx="27735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53: Challenge Materials</a:t>
            </a:r>
            <a:endParaRPr/>
          </a:p>
        </p:txBody>
      </p:sp>
      <p:sp>
        <p:nvSpPr>
          <p:cNvPr id="449" name="Shape 449"/>
          <p:cNvSpPr txBox="1"/>
          <p:nvPr/>
        </p:nvSpPr>
        <p:spPr>
          <a:xfrm>
            <a:off x="5228900" y="4819575"/>
            <a:ext cx="2464500" cy="366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dk1"/>
                </a:solidFill>
                <a:latin typeface="Arial"/>
                <a:ea typeface="Arial"/>
                <a:cs typeface="Arial"/>
                <a:sym typeface="Arial"/>
              </a:rPr>
              <a:t>Figure 54: Sound Amplifier</a:t>
            </a:r>
            <a:endParaRPr/>
          </a:p>
        </p:txBody>
      </p:sp>
      <p:sp>
        <p:nvSpPr>
          <p:cNvPr id="450" name="Shape 45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40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Questions??</a:t>
            </a:r>
            <a:endParaRPr/>
          </a:p>
        </p:txBody>
      </p:sp>
      <p:sp>
        <p:nvSpPr>
          <p:cNvPr id="456" name="Shape 456"/>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41</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Shape 46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Link to video:</a:t>
            </a:r>
            <a:endParaRPr sz="2800" b="0" i="0" u="none" strike="noStrike" cap="none">
              <a:solidFill>
                <a:schemeClr val="dk1"/>
              </a:solidFill>
              <a:latin typeface="Arial"/>
              <a:ea typeface="Arial"/>
              <a:cs typeface="Arial"/>
              <a:sym typeface="Arial"/>
            </a:endParaRPr>
          </a:p>
        </p:txBody>
      </p:sp>
      <p:sp>
        <p:nvSpPr>
          <p:cNvPr id="462" name="Shape 46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800"/>
              <a:buFont typeface="Arial"/>
              <a:buNone/>
            </a:pPr>
            <a:r>
              <a:rPr lang="en" sz="1800" b="0" i="0" u="sng" strike="noStrike" cap="none">
                <a:solidFill>
                  <a:schemeClr val="hlink"/>
                </a:solidFill>
                <a:latin typeface="Arial"/>
                <a:ea typeface="Arial"/>
                <a:cs typeface="Arial"/>
                <a:sym typeface="Arial"/>
                <a:hlinkClick r:id="rId3"/>
              </a:rPr>
              <a:t>https://youtu.be/oRBcm4mReao</a:t>
            </a:r>
            <a:endParaRPr sz="1800" b="0" i="0" u="none" strike="noStrike" cap="none">
              <a:solidFill>
                <a:schemeClr val="dk2"/>
              </a:solidFill>
              <a:latin typeface="Arial"/>
              <a:ea typeface="Arial"/>
              <a:cs typeface="Arial"/>
              <a:sym typeface="Arial"/>
            </a:endParaRPr>
          </a:p>
        </p:txBody>
      </p:sp>
      <p:sp>
        <p:nvSpPr>
          <p:cNvPr id="463" name="Shape 46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42</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3">
            <a:alphaModFix/>
          </a:blip>
          <a:srcRect/>
          <a:stretch/>
        </p:blipFill>
        <p:spPr>
          <a:xfrm>
            <a:off x="546124" y="0"/>
            <a:ext cx="8051769" cy="5143500"/>
          </a:xfrm>
          <a:prstGeom prst="rect">
            <a:avLst/>
          </a:prstGeom>
          <a:noFill/>
          <a:ln w="9525" cap="flat" cmpd="sng">
            <a:solidFill>
              <a:schemeClr val="dk1"/>
            </a:solidFill>
            <a:prstDash val="solid"/>
            <a:round/>
            <a:headEnd type="none" w="sm" len="sm"/>
            <a:tailEnd type="none" w="sm" len="sm"/>
          </a:ln>
        </p:spPr>
      </p:pic>
      <p:sp>
        <p:nvSpPr>
          <p:cNvPr id="88" name="Shape 88"/>
          <p:cNvSpPr txBox="1"/>
          <p:nvPr/>
        </p:nvSpPr>
        <p:spPr>
          <a:xfrm>
            <a:off x="496225" y="0"/>
            <a:ext cx="28437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2 : Health Effects of PM</a:t>
            </a:r>
            <a:r>
              <a:rPr lang="en" sz="1400" b="1" i="0" u="none" strike="noStrike" cap="none" baseline="-25000">
                <a:solidFill>
                  <a:srgbClr val="000000"/>
                </a:solidFill>
                <a:latin typeface="Arial"/>
                <a:ea typeface="Arial"/>
                <a:cs typeface="Arial"/>
                <a:sym typeface="Arial"/>
              </a:rPr>
              <a:t>2.5</a:t>
            </a:r>
            <a:endParaRPr/>
          </a:p>
        </p:txBody>
      </p:sp>
      <p:sp>
        <p:nvSpPr>
          <p:cNvPr id="89" name="Shape 89"/>
          <p:cNvSpPr txBox="1"/>
          <p:nvPr/>
        </p:nvSpPr>
        <p:spPr>
          <a:xfrm>
            <a:off x="648925" y="1908625"/>
            <a:ext cx="3444900" cy="687000"/>
          </a:xfrm>
          <a:prstGeom prst="rect">
            <a:avLst/>
          </a:prstGeom>
          <a:solidFill>
            <a:srgbClr val="EFEFE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Enter through nose and mouth</a:t>
            </a:r>
            <a:r>
              <a:rPr lang="en" sz="1400" b="0" i="0" u="none" strike="noStrike" cap="none">
                <a:solidFill>
                  <a:srgbClr val="000000"/>
                </a:solidFill>
                <a:latin typeface="Arial"/>
                <a:ea typeface="Arial"/>
                <a:cs typeface="Arial"/>
                <a:sym typeface="Arial"/>
              </a:rPr>
              <a:t>.</a:t>
            </a:r>
            <a:endParaRPr/>
          </a:p>
        </p:txBody>
      </p:sp>
      <p:sp>
        <p:nvSpPr>
          <p:cNvPr id="90" name="Shape 90"/>
          <p:cNvSpPr txBox="1"/>
          <p:nvPr/>
        </p:nvSpPr>
        <p:spPr>
          <a:xfrm>
            <a:off x="601200" y="2652850"/>
            <a:ext cx="4398000" cy="1068900"/>
          </a:xfrm>
          <a:prstGeom prst="rect">
            <a:avLst/>
          </a:prstGeom>
          <a:solidFill>
            <a:srgbClr val="EFEFE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Larger particles such as PM</a:t>
            </a:r>
            <a:r>
              <a:rPr lang="en" sz="2000" b="1" i="0" u="none" strike="noStrike" cap="none" baseline="-25000">
                <a:solidFill>
                  <a:srgbClr val="000000"/>
                </a:solidFill>
                <a:latin typeface="Arial"/>
                <a:ea typeface="Arial"/>
                <a:cs typeface="Arial"/>
                <a:sym typeface="Arial"/>
              </a:rPr>
              <a:t>10 </a:t>
            </a:r>
            <a:r>
              <a:rPr lang="en" sz="2000" b="1" i="0" u="none" strike="noStrike" cap="none">
                <a:solidFill>
                  <a:srgbClr val="000000"/>
                </a:solidFill>
                <a:latin typeface="Arial"/>
                <a:ea typeface="Arial"/>
                <a:cs typeface="Arial"/>
                <a:sym typeface="Arial"/>
              </a:rPr>
              <a:t>are eliminated through coughing, sneezing, and swallowing.</a:t>
            </a:r>
            <a:endParaRPr/>
          </a:p>
        </p:txBody>
      </p:sp>
      <p:sp>
        <p:nvSpPr>
          <p:cNvPr id="91" name="Shape 91"/>
          <p:cNvSpPr txBox="1"/>
          <p:nvPr/>
        </p:nvSpPr>
        <p:spPr>
          <a:xfrm>
            <a:off x="643500" y="3778975"/>
            <a:ext cx="4313400" cy="1164300"/>
          </a:xfrm>
          <a:prstGeom prst="rect">
            <a:avLst/>
          </a:prstGeom>
          <a:solidFill>
            <a:srgbClr val="EFEFE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000000"/>
                </a:solidFill>
                <a:latin typeface="Arial"/>
                <a:ea typeface="Arial"/>
                <a:cs typeface="Arial"/>
                <a:sym typeface="Arial"/>
              </a:rPr>
              <a:t>Smaller particles such as PM</a:t>
            </a:r>
            <a:r>
              <a:rPr lang="en" sz="2000" b="1" i="0" u="none" strike="noStrike" cap="none" baseline="-25000">
                <a:solidFill>
                  <a:srgbClr val="000000"/>
                </a:solidFill>
                <a:latin typeface="Arial"/>
                <a:ea typeface="Arial"/>
                <a:cs typeface="Arial"/>
                <a:sym typeface="Arial"/>
              </a:rPr>
              <a:t>2.5</a:t>
            </a:r>
            <a:r>
              <a:rPr lang="en" sz="2000" b="1" i="0" u="none" strike="noStrike" cap="none">
                <a:solidFill>
                  <a:srgbClr val="000000"/>
                </a:solidFill>
                <a:latin typeface="Arial"/>
                <a:ea typeface="Arial"/>
                <a:cs typeface="Arial"/>
                <a:sym typeface="Arial"/>
              </a:rPr>
              <a:t> can travel deep into lungs, causing lung and heart problems.</a:t>
            </a:r>
            <a:endParaRPr/>
          </a:p>
        </p:txBody>
      </p:sp>
      <p:sp>
        <p:nvSpPr>
          <p:cNvPr id="92" name="Shape 92"/>
          <p:cNvSpPr txBox="1"/>
          <p:nvPr/>
        </p:nvSpPr>
        <p:spPr>
          <a:xfrm>
            <a:off x="601200" y="648900"/>
            <a:ext cx="2357100" cy="582000"/>
          </a:xfrm>
          <a:prstGeom prst="rect">
            <a:avLst/>
          </a:prstGeom>
          <a:solidFill>
            <a:srgbClr val="EFEFE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b="1" i="0" u="none" strike="noStrike" cap="none">
                <a:solidFill>
                  <a:srgbClr val="000000"/>
                </a:solidFill>
                <a:latin typeface="Arial"/>
                <a:ea typeface="Arial"/>
                <a:cs typeface="Arial"/>
                <a:sym typeface="Arial"/>
              </a:rPr>
              <a:t>Human Effects</a:t>
            </a:r>
            <a:endParaRPr/>
          </a:p>
        </p:txBody>
      </p:sp>
      <p:sp>
        <p:nvSpPr>
          <p:cNvPr id="93" name="Shape 93"/>
          <p:cNvSpPr txBox="1"/>
          <p:nvPr/>
        </p:nvSpPr>
        <p:spPr>
          <a:xfrm>
            <a:off x="438925" y="4809500"/>
            <a:ext cx="35595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sng" strike="noStrike" cap="none">
                <a:solidFill>
                  <a:schemeClr val="hlink"/>
                </a:solidFill>
                <a:latin typeface="Arial"/>
                <a:ea typeface="Arial"/>
                <a:cs typeface="Arial"/>
                <a:sym typeface="Arial"/>
                <a:hlinkClick r:id="rId4"/>
              </a:rPr>
              <a:t>http://www.environment-assured.com/wp-content/uploads/Screen-Shot-2015-05-08-at-14.56.37.png</a:t>
            </a:r>
            <a:endParaRPr/>
          </a:p>
        </p:txBody>
      </p:sp>
      <p:sp>
        <p:nvSpPr>
          <p:cNvPr id="94" name="Shape 94"/>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Shape 99"/>
          <p:cNvPicPr preferRelativeResize="0"/>
          <p:nvPr/>
        </p:nvPicPr>
        <p:blipFill rotWithShape="1">
          <a:blip r:embed="rId3">
            <a:alphaModFix/>
          </a:blip>
          <a:srcRect/>
          <a:stretch/>
        </p:blipFill>
        <p:spPr>
          <a:xfrm>
            <a:off x="818037" y="0"/>
            <a:ext cx="7507936" cy="5143500"/>
          </a:xfrm>
          <a:prstGeom prst="rect">
            <a:avLst/>
          </a:prstGeom>
          <a:noFill/>
          <a:ln>
            <a:noFill/>
          </a:ln>
        </p:spPr>
      </p:pic>
      <p:sp>
        <p:nvSpPr>
          <p:cNvPr id="100" name="Shape 100"/>
          <p:cNvSpPr txBox="1"/>
          <p:nvPr/>
        </p:nvSpPr>
        <p:spPr>
          <a:xfrm>
            <a:off x="190825" y="4675275"/>
            <a:ext cx="2127900" cy="37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600"/>
              <a:buFont typeface="Arial"/>
              <a:buNone/>
            </a:pPr>
            <a:r>
              <a:rPr lang="en" sz="600" b="0" i="0" u="none" strike="noStrike" cap="none">
                <a:solidFill>
                  <a:schemeClr val="dk1"/>
                </a:solidFill>
                <a:latin typeface="Arial"/>
                <a:ea typeface="Arial"/>
                <a:cs typeface="Arial"/>
                <a:sym typeface="Arial"/>
              </a:rPr>
              <a:t>https://www.nature.nps.gov/air/aqbasics/images/types_of_sources_02-2012.jpg</a:t>
            </a:r>
            <a:endParaRPr/>
          </a:p>
        </p:txBody>
      </p:sp>
      <p:sp>
        <p:nvSpPr>
          <p:cNvPr id="101" name="Shape 101"/>
          <p:cNvSpPr txBox="1"/>
          <p:nvPr/>
        </p:nvSpPr>
        <p:spPr>
          <a:xfrm>
            <a:off x="4288725" y="43200"/>
            <a:ext cx="4063200" cy="37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3:  Contributors to Air Pollutants</a:t>
            </a:r>
            <a:endParaRPr/>
          </a:p>
        </p:txBody>
      </p:sp>
      <p:sp>
        <p:nvSpPr>
          <p:cNvPr id="102" name="Shape 10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6</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rotWithShape="1">
          <a:blip r:embed="rId3">
            <a:alphaModFix/>
          </a:blip>
          <a:srcRect/>
          <a:stretch/>
        </p:blipFill>
        <p:spPr>
          <a:xfrm>
            <a:off x="701637" y="0"/>
            <a:ext cx="7740724" cy="5143499"/>
          </a:xfrm>
          <a:prstGeom prst="rect">
            <a:avLst/>
          </a:prstGeom>
          <a:noFill/>
          <a:ln>
            <a:noFill/>
          </a:ln>
        </p:spPr>
      </p:pic>
      <p:sp>
        <p:nvSpPr>
          <p:cNvPr id="108" name="Shape 108"/>
          <p:cNvSpPr txBox="1"/>
          <p:nvPr/>
        </p:nvSpPr>
        <p:spPr>
          <a:xfrm>
            <a:off x="5019450" y="171775"/>
            <a:ext cx="3301500" cy="44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4: PM</a:t>
            </a:r>
            <a:r>
              <a:rPr lang="en" sz="1400" b="1" i="0" u="none" strike="noStrike" cap="none" baseline="-25000">
                <a:solidFill>
                  <a:srgbClr val="000000"/>
                </a:solidFill>
                <a:latin typeface="Arial"/>
                <a:ea typeface="Arial"/>
                <a:cs typeface="Arial"/>
                <a:sym typeface="Arial"/>
              </a:rPr>
              <a:t>2.5</a:t>
            </a:r>
            <a:r>
              <a:rPr lang="en" sz="1400" b="1" i="0" u="none" strike="noStrike" cap="none">
                <a:solidFill>
                  <a:srgbClr val="000000"/>
                </a:solidFill>
                <a:latin typeface="Arial"/>
                <a:ea typeface="Arial"/>
                <a:cs typeface="Arial"/>
                <a:sym typeface="Arial"/>
              </a:rPr>
              <a:t> Speciation at Taft Site in Cincinnati, Ohio</a:t>
            </a:r>
            <a:endParaRPr/>
          </a:p>
        </p:txBody>
      </p:sp>
      <p:sp>
        <p:nvSpPr>
          <p:cNvPr id="109" name="Shape 10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7</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311700" y="82400"/>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en" sz="2800" b="0" i="0" u="none" strike="noStrike" cap="none">
                <a:solidFill>
                  <a:schemeClr val="dk1"/>
                </a:solidFill>
                <a:latin typeface="Arial"/>
                <a:ea typeface="Arial"/>
                <a:cs typeface="Arial"/>
                <a:sym typeface="Arial"/>
              </a:rPr>
              <a:t>Introduction</a:t>
            </a:r>
            <a:endParaRPr/>
          </a:p>
        </p:txBody>
      </p:sp>
      <p:sp>
        <p:nvSpPr>
          <p:cNvPr id="115" name="Shape 115"/>
          <p:cNvSpPr txBox="1">
            <a:spLocks noGrp="1"/>
          </p:cNvSpPr>
          <p:nvPr>
            <p:ph type="body" idx="1"/>
          </p:nvPr>
        </p:nvSpPr>
        <p:spPr>
          <a:xfrm>
            <a:off x="0" y="653100"/>
            <a:ext cx="2594400" cy="38373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Synergistic health effects</a:t>
            </a:r>
            <a:endParaRPr/>
          </a:p>
          <a:p>
            <a:pPr marL="457200" marR="0" lvl="0" indent="-381000" algn="l" rtl="0">
              <a:lnSpc>
                <a:spcPct val="100000"/>
              </a:lnSpc>
              <a:spcBef>
                <a:spcPts val="60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Noise pollution</a:t>
            </a:r>
            <a:endParaRPr/>
          </a:p>
          <a:p>
            <a:pPr marL="457200" marR="0" lvl="0" indent="-381000" algn="l" rtl="0">
              <a:lnSpc>
                <a:spcPct val="100000"/>
              </a:lnSpc>
              <a:spcBef>
                <a:spcPts val="600"/>
              </a:spcBef>
              <a:spcAft>
                <a:spcPts val="0"/>
              </a:spcAft>
              <a:buClr>
                <a:srgbClr val="000000"/>
              </a:buClr>
              <a:buSzPts val="2400"/>
              <a:buFont typeface="Arial"/>
              <a:buChar char="•"/>
            </a:pPr>
            <a:r>
              <a:rPr lang="en" sz="2400" b="0" i="0" u="none" strike="noStrike" cap="none">
                <a:solidFill>
                  <a:srgbClr val="000000"/>
                </a:solidFill>
                <a:latin typeface="Arial"/>
                <a:ea typeface="Arial"/>
                <a:cs typeface="Arial"/>
                <a:sym typeface="Arial"/>
              </a:rPr>
              <a:t>Greater risk for CV problems (Beelen et al., 2008)</a:t>
            </a:r>
            <a:endParaRPr/>
          </a:p>
        </p:txBody>
      </p:sp>
      <p:pic>
        <p:nvPicPr>
          <p:cNvPr id="116" name="Shape 116"/>
          <p:cNvPicPr preferRelativeResize="0"/>
          <p:nvPr/>
        </p:nvPicPr>
        <p:blipFill rotWithShape="1">
          <a:blip r:embed="rId3">
            <a:alphaModFix/>
          </a:blip>
          <a:srcRect/>
          <a:stretch/>
        </p:blipFill>
        <p:spPr>
          <a:xfrm>
            <a:off x="2594349" y="209950"/>
            <a:ext cx="6292000" cy="3683450"/>
          </a:xfrm>
          <a:prstGeom prst="rect">
            <a:avLst/>
          </a:prstGeom>
          <a:noFill/>
          <a:ln>
            <a:noFill/>
          </a:ln>
        </p:spPr>
      </p:pic>
      <p:sp>
        <p:nvSpPr>
          <p:cNvPr id="117" name="Shape 117"/>
          <p:cNvSpPr txBox="1"/>
          <p:nvPr/>
        </p:nvSpPr>
        <p:spPr>
          <a:xfrm>
            <a:off x="3278400" y="4072675"/>
            <a:ext cx="4923900" cy="49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5: Noise Pollution Sources</a:t>
            </a:r>
            <a:endParaRPr/>
          </a:p>
        </p:txBody>
      </p:sp>
      <p:sp>
        <p:nvSpPr>
          <p:cNvPr id="118" name="Shape 118"/>
          <p:cNvSpPr txBox="1"/>
          <p:nvPr/>
        </p:nvSpPr>
        <p:spPr>
          <a:xfrm>
            <a:off x="181300" y="4618650"/>
            <a:ext cx="3988800" cy="37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600" b="0" i="0" u="none" strike="noStrike" cap="none">
                <a:solidFill>
                  <a:schemeClr val="dk1"/>
                </a:solidFill>
                <a:latin typeface="Arial"/>
                <a:ea typeface="Arial"/>
                <a:cs typeface="Arial"/>
                <a:sym typeface="Arial"/>
              </a:rPr>
              <a:t>http://www.hindustantimes.com/rf/image_size_960x540/HT/p2/2016/12/23/Pictures/_3d0c377a-c8c7-11e6-ad67-c7f41c1c9a76.jpg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Shape 119"/>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8</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lifeexpectancystuff.PNG"/>
          <p:cNvPicPr preferRelativeResize="0"/>
          <p:nvPr/>
        </p:nvPicPr>
        <p:blipFill rotWithShape="1">
          <a:blip r:embed="rId3">
            <a:alphaModFix/>
          </a:blip>
          <a:srcRect/>
          <a:stretch/>
        </p:blipFill>
        <p:spPr>
          <a:xfrm>
            <a:off x="0" y="0"/>
            <a:ext cx="8059738" cy="5143500"/>
          </a:xfrm>
          <a:prstGeom prst="rect">
            <a:avLst/>
          </a:prstGeom>
          <a:noFill/>
          <a:ln>
            <a:noFill/>
          </a:ln>
        </p:spPr>
      </p:pic>
      <p:pic>
        <p:nvPicPr>
          <p:cNvPr id="125" name="Shape 125" descr="lifeexpectancylegend.PNG"/>
          <p:cNvPicPr preferRelativeResize="0"/>
          <p:nvPr/>
        </p:nvPicPr>
        <p:blipFill rotWithShape="1">
          <a:blip r:embed="rId4">
            <a:alphaModFix/>
          </a:blip>
          <a:srcRect/>
          <a:stretch/>
        </p:blipFill>
        <p:spPr>
          <a:xfrm>
            <a:off x="-7" y="0"/>
            <a:ext cx="2453432" cy="2608400"/>
          </a:xfrm>
          <a:prstGeom prst="rect">
            <a:avLst/>
          </a:prstGeom>
          <a:noFill/>
          <a:ln w="9525" cap="flat" cmpd="sng">
            <a:solidFill>
              <a:srgbClr val="000000"/>
            </a:solidFill>
            <a:prstDash val="solid"/>
            <a:round/>
            <a:headEnd type="none" w="sm" len="sm"/>
            <a:tailEnd type="none" w="sm" len="sm"/>
          </a:ln>
        </p:spPr>
      </p:pic>
      <p:sp>
        <p:nvSpPr>
          <p:cNvPr id="126" name="Shape 126"/>
          <p:cNvSpPr/>
          <p:nvPr/>
        </p:nvSpPr>
        <p:spPr>
          <a:xfrm>
            <a:off x="0" y="3473550"/>
            <a:ext cx="1154700" cy="1164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Shape 127"/>
          <p:cNvSpPr txBox="1"/>
          <p:nvPr/>
        </p:nvSpPr>
        <p:spPr>
          <a:xfrm>
            <a:off x="3107250" y="4284675"/>
            <a:ext cx="2929500" cy="26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000000"/>
                </a:solidFill>
                <a:latin typeface="Arial"/>
                <a:ea typeface="Arial"/>
                <a:cs typeface="Arial"/>
                <a:sym typeface="Arial"/>
              </a:rPr>
              <a:t>http://www.cincinnati-oh.gov/health/assets/File/FinalLifeExpect.pdf</a:t>
            </a:r>
            <a:endParaRPr/>
          </a:p>
        </p:txBody>
      </p:sp>
      <p:pic>
        <p:nvPicPr>
          <p:cNvPr id="128" name="Shape 128" descr="campwash&amp;clift.PNG"/>
          <p:cNvPicPr preferRelativeResize="0"/>
          <p:nvPr/>
        </p:nvPicPr>
        <p:blipFill rotWithShape="1">
          <a:blip r:embed="rId5">
            <a:alphaModFix/>
          </a:blip>
          <a:srcRect/>
          <a:stretch/>
        </p:blipFill>
        <p:spPr>
          <a:xfrm>
            <a:off x="3034525" y="457962"/>
            <a:ext cx="4154525" cy="4094024"/>
          </a:xfrm>
          <a:prstGeom prst="rect">
            <a:avLst/>
          </a:prstGeom>
          <a:noFill/>
          <a:ln w="152400" cap="flat" cmpd="sng">
            <a:solidFill>
              <a:srgbClr val="980000"/>
            </a:solidFill>
            <a:prstDash val="solid"/>
            <a:round/>
            <a:headEnd type="none" w="sm" len="sm"/>
            <a:tailEnd type="none" w="sm" len="sm"/>
          </a:ln>
        </p:spPr>
      </p:pic>
      <p:sp>
        <p:nvSpPr>
          <p:cNvPr id="129" name="Shape 129"/>
          <p:cNvSpPr txBox="1"/>
          <p:nvPr/>
        </p:nvSpPr>
        <p:spPr>
          <a:xfrm>
            <a:off x="7491000" y="133600"/>
            <a:ext cx="1507800" cy="458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Figure 6: Life Expectancies</a:t>
            </a:r>
            <a:endParaRPr/>
          </a:p>
        </p:txBody>
      </p:sp>
      <p:sp>
        <p:nvSpPr>
          <p:cNvPr id="130" name="Shape 130"/>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ts val="1400"/>
                <a:buFont typeface="Arial"/>
                <a:buNone/>
              </a:pPr>
              <a:t>9</a:t>
            </a:fld>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2500"/>
                                        <p:tgtEl>
                                          <p:spTgt spid="128"/>
                                        </p:tgtEl>
                                        <p:attrNameLst>
                                          <p:attrName>ppt_w</p:attrName>
                                        </p:attrNameLst>
                                      </p:cBhvr>
                                      <p:tavLst>
                                        <p:tav tm="0">
                                          <p:val>
                                            <p:strVal val="0"/>
                                          </p:val>
                                        </p:tav>
                                        <p:tav tm="100000">
                                          <p:val>
                                            <p:strVal val="#ppt_w"/>
                                          </p:val>
                                        </p:tav>
                                      </p:tavLst>
                                    </p:anim>
                                    <p:anim calcmode="lin" valueType="num">
                                      <p:cBhvr additive="base">
                                        <p:cTn id="8" dur="2500"/>
                                        <p:tgtEl>
                                          <p:spTgt spid="1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1937</Words>
  <Application>Microsoft Office PowerPoint</Application>
  <PresentationFormat>On-screen Show (16:9)</PresentationFormat>
  <Paragraphs>303</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simple-light-2</vt:lpstr>
      <vt:lpstr>RET Project 4:  Understanding the Spatiotemporal Variability of Air Pollution (PM2.5 &amp; BC) in Microenvironments</vt:lpstr>
      <vt:lpstr>Table of Contents</vt:lpstr>
      <vt:lpstr>Abstract</vt:lpstr>
      <vt:lpstr>Introduction</vt:lpstr>
      <vt:lpstr>Slide 5</vt:lpstr>
      <vt:lpstr>Slide 6</vt:lpstr>
      <vt:lpstr>Slide 7</vt:lpstr>
      <vt:lpstr>Introduction</vt:lpstr>
      <vt:lpstr>Slide 9</vt:lpstr>
      <vt:lpstr>Background Literature Review</vt:lpstr>
      <vt:lpstr>Background Literature Review</vt:lpstr>
      <vt:lpstr>Goals</vt:lpstr>
      <vt:lpstr>Objectives</vt:lpstr>
      <vt:lpstr>Research Methods Instruments Used</vt:lpstr>
      <vt:lpstr>Compare Low-Cost with High-Cost Sensors</vt:lpstr>
      <vt:lpstr>Research Results: SHARP vs. DustTrak</vt:lpstr>
      <vt:lpstr>Slide 17</vt:lpstr>
      <vt:lpstr>Slide 18</vt:lpstr>
      <vt:lpstr>Research Results: Aethalometer vs. AE-51</vt:lpstr>
      <vt:lpstr>Slide 20</vt:lpstr>
      <vt:lpstr>Commute Studies    </vt:lpstr>
      <vt:lpstr>Research Results: Commute Studies</vt:lpstr>
      <vt:lpstr>Slide 23</vt:lpstr>
      <vt:lpstr>Shuttle</vt:lpstr>
      <vt:lpstr>Research Results:  Shuttle route</vt:lpstr>
      <vt:lpstr>Walking Studies</vt:lpstr>
      <vt:lpstr>Research Results:  Walking Studies (UC Shuttle Walk)</vt:lpstr>
      <vt:lpstr>Slide 28</vt:lpstr>
      <vt:lpstr>Slide 29</vt:lpstr>
      <vt:lpstr>BC vs. Sound   BC(EC)/PM2.5 Ratio</vt:lpstr>
      <vt:lpstr>Research Results:  BC vs. Sound</vt:lpstr>
      <vt:lpstr>Research Results:  BC vs. Sound</vt:lpstr>
      <vt:lpstr>Research Methods and Results:  BC(EC)/PM2.5 Ratio</vt:lpstr>
      <vt:lpstr>Research Conclusions</vt:lpstr>
      <vt:lpstr>Research Conclusions</vt:lpstr>
      <vt:lpstr>Research Conclusions</vt:lpstr>
      <vt:lpstr>Slide 37</vt:lpstr>
      <vt:lpstr>Slide 38</vt:lpstr>
      <vt:lpstr>Slide 39</vt:lpstr>
      <vt:lpstr>Slide 40</vt:lpstr>
      <vt:lpstr>Questions??</vt:lpstr>
      <vt:lpstr>Link to video: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 Project 4:  Understanding the Spatiotemporal Variability of Air Pollution (PM2.5 &amp; BC) in Microenvironments</dc:title>
  <dc:creator>debbie</dc:creator>
  <cp:lastModifiedBy>Windows User</cp:lastModifiedBy>
  <cp:revision>1</cp:revision>
  <dcterms:modified xsi:type="dcterms:W3CDTF">2018-06-21T01:34:45Z</dcterms:modified>
</cp:coreProperties>
</file>